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97" r:id="rId3"/>
    <p:sldId id="275" r:id="rId4"/>
    <p:sldId id="315" r:id="rId5"/>
    <p:sldId id="295" r:id="rId6"/>
    <p:sldId id="270" r:id="rId7"/>
    <p:sldId id="276" r:id="rId8"/>
    <p:sldId id="277" r:id="rId9"/>
    <p:sldId id="298" r:id="rId10"/>
    <p:sldId id="299" r:id="rId11"/>
    <p:sldId id="279" r:id="rId12"/>
    <p:sldId id="300" r:id="rId13"/>
    <p:sldId id="301" r:id="rId14"/>
    <p:sldId id="302" r:id="rId15"/>
    <p:sldId id="303" r:id="rId16"/>
    <p:sldId id="304" r:id="rId17"/>
    <p:sldId id="305" r:id="rId18"/>
    <p:sldId id="306" r:id="rId19"/>
    <p:sldId id="308" r:id="rId20"/>
    <p:sldId id="307" r:id="rId21"/>
    <p:sldId id="309" r:id="rId22"/>
    <p:sldId id="310" r:id="rId23"/>
    <p:sldId id="311" r:id="rId24"/>
    <p:sldId id="312" r:id="rId25"/>
    <p:sldId id="313" r:id="rId26"/>
    <p:sldId id="314" r:id="rId27"/>
    <p:sldId id="294" r:id="rId28"/>
    <p:sldId id="316" r:id="rId29"/>
  </p:sldIdLst>
  <p:sldSz cx="6858000" cy="9144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5" autoAdjust="0"/>
    <p:restoredTop sz="94676" autoAdjust="0"/>
  </p:normalViewPr>
  <p:slideViewPr>
    <p:cSldViewPr>
      <p:cViewPr varScale="1">
        <p:scale>
          <a:sx n="65" d="100"/>
          <a:sy n="65" d="100"/>
        </p:scale>
        <p:origin x="2346" y="9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CEA08EE4-521C-4D61-A61D-FD60667B2528}" type="datetimeFigureOut">
              <a:rPr lang="es-ES" smtClean="0"/>
              <a:t>05/12/2022</a:t>
            </a:fld>
            <a:endParaRPr lang="es-ES"/>
          </a:p>
        </p:txBody>
      </p:sp>
      <p:sp>
        <p:nvSpPr>
          <p:cNvPr id="4" name="3 Marcador de pie de página"/>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6B7005E-83B4-494F-9FC9-6553938776FC}" type="slidenum">
              <a:rPr lang="es-ES" smtClean="0"/>
              <a:t>‹Nº›</a:t>
            </a:fld>
            <a:endParaRPr lang="es-ES"/>
          </a:p>
        </p:txBody>
      </p:sp>
    </p:spTree>
    <p:extLst>
      <p:ext uri="{BB962C8B-B14F-4D97-AF65-F5344CB8AC3E}">
        <p14:creationId xmlns:p14="http://schemas.microsoft.com/office/powerpoint/2010/main" val="1097127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52B46C7-CA57-49B5-9FFB-788F940E1B1D}" type="datetimeFigureOut">
              <a:rPr lang="es-ES" smtClean="0"/>
              <a:t>05/12/2022</a:t>
            </a:fld>
            <a:endParaRPr lang="es-ES"/>
          </a:p>
        </p:txBody>
      </p:sp>
      <p:sp>
        <p:nvSpPr>
          <p:cNvPr id="4" name="3 Marcador de imagen de diapositiva"/>
          <p:cNvSpPr>
            <a:spLocks noGrp="1" noRot="1" noChangeAspect="1"/>
          </p:cNvSpPr>
          <p:nvPr>
            <p:ph type="sldImg" idx="2"/>
          </p:nvPr>
        </p:nvSpPr>
        <p:spPr>
          <a:xfrm>
            <a:off x="2003425" y="744538"/>
            <a:ext cx="27908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450" y="4714876"/>
            <a:ext cx="5438775" cy="4467225"/>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40E63C6C-E1CE-4293-8AEC-CC0251FE49A2}" type="slidenum">
              <a:rPr lang="es-ES" smtClean="0"/>
              <a:t>‹Nº›</a:t>
            </a:fld>
            <a:endParaRPr lang="es-ES"/>
          </a:p>
        </p:txBody>
      </p:sp>
    </p:spTree>
    <p:extLst>
      <p:ext uri="{BB962C8B-B14F-4D97-AF65-F5344CB8AC3E}">
        <p14:creationId xmlns:p14="http://schemas.microsoft.com/office/powerpoint/2010/main" val="824354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514350" y="2840568"/>
            <a:ext cx="5829300" cy="1960033"/>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D1AB103B-AA49-4A72-BF2B-381E09C3F2A2}" type="datetime1">
              <a:rPr lang="es-ES" smtClean="0"/>
              <a:t>05/12/2022</a:t>
            </a:fld>
            <a:endParaRPr lang="es-ES"/>
          </a:p>
        </p:txBody>
      </p:sp>
      <p:sp>
        <p:nvSpPr>
          <p:cNvPr id="5" name="4 Marcador de pie de página"/>
          <p:cNvSpPr>
            <a:spLocks noGrp="1"/>
          </p:cNvSpPr>
          <p:nvPr>
            <p:ph type="ftr" sz="quarter" idx="11"/>
          </p:nvPr>
        </p:nvSpPr>
        <p:spPr/>
        <p:txBody>
          <a:bodyPr/>
          <a:lstStyle/>
          <a:p>
            <a:r>
              <a:rPr lang="es-ES" smtClean="0"/>
              <a:t>Mayo 2014</a:t>
            </a:r>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7D68447-0919-4DA1-BB35-08147E4D76DD}" type="datetime1">
              <a:rPr lang="es-ES" smtClean="0"/>
              <a:t>05/12/2022</a:t>
            </a:fld>
            <a:endParaRPr lang="es-ES"/>
          </a:p>
        </p:txBody>
      </p:sp>
      <p:sp>
        <p:nvSpPr>
          <p:cNvPr id="5" name="4 Marcador de pie de página"/>
          <p:cNvSpPr>
            <a:spLocks noGrp="1"/>
          </p:cNvSpPr>
          <p:nvPr>
            <p:ph type="ftr" sz="quarter" idx="11"/>
          </p:nvPr>
        </p:nvSpPr>
        <p:spPr/>
        <p:txBody>
          <a:bodyPr/>
          <a:lstStyle/>
          <a:p>
            <a:r>
              <a:rPr lang="es-ES" smtClean="0"/>
              <a:t>Mayo 2014</a:t>
            </a:r>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541735" y="5875867"/>
            <a:ext cx="5829300" cy="1816100"/>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2DD6C9C-2429-42AF-8562-86E9D99B0167}" type="datetime1">
              <a:rPr lang="es-ES" smtClean="0"/>
              <a:t>05/12/2022</a:t>
            </a:fld>
            <a:endParaRPr lang="es-ES"/>
          </a:p>
        </p:txBody>
      </p:sp>
      <p:sp>
        <p:nvSpPr>
          <p:cNvPr id="5" name="4 Marcador de pie de página"/>
          <p:cNvSpPr>
            <a:spLocks noGrp="1"/>
          </p:cNvSpPr>
          <p:nvPr>
            <p:ph type="ftr" sz="quarter" idx="11"/>
          </p:nvPr>
        </p:nvSpPr>
        <p:spPr/>
        <p:txBody>
          <a:bodyPr/>
          <a:lstStyle/>
          <a:p>
            <a:r>
              <a:rPr lang="es-ES" smtClean="0"/>
              <a:t>Mayo 2014</a:t>
            </a:r>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E6BBEA12-D125-4098-BB7A-2FDEBBB712A0}" type="datetime1">
              <a:rPr lang="es-ES" smtClean="0"/>
              <a:t>05/12/2022</a:t>
            </a:fld>
            <a:endParaRPr lang="es-ES"/>
          </a:p>
        </p:txBody>
      </p:sp>
      <p:sp>
        <p:nvSpPr>
          <p:cNvPr id="6" name="5 Marcador de pie de página"/>
          <p:cNvSpPr>
            <a:spLocks noGrp="1"/>
          </p:cNvSpPr>
          <p:nvPr>
            <p:ph type="ftr" sz="quarter" idx="11"/>
          </p:nvPr>
        </p:nvSpPr>
        <p:spPr/>
        <p:txBody>
          <a:bodyPr/>
          <a:lstStyle/>
          <a:p>
            <a:r>
              <a:rPr lang="es-ES" smtClean="0"/>
              <a:t>Mayo 2014</a:t>
            </a:r>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FC0EF488-DC0A-4119-B23C-F8507B4B9EE9}" type="datetime1">
              <a:rPr lang="es-ES" smtClean="0"/>
              <a:t>05/12/2022</a:t>
            </a:fld>
            <a:endParaRPr lang="es-ES"/>
          </a:p>
        </p:txBody>
      </p:sp>
      <p:sp>
        <p:nvSpPr>
          <p:cNvPr id="8" name="7 Marcador de pie de página"/>
          <p:cNvSpPr>
            <a:spLocks noGrp="1"/>
          </p:cNvSpPr>
          <p:nvPr>
            <p:ph type="ftr" sz="quarter" idx="11"/>
          </p:nvPr>
        </p:nvSpPr>
        <p:spPr/>
        <p:txBody>
          <a:bodyPr/>
          <a:lstStyle/>
          <a:p>
            <a:r>
              <a:rPr lang="es-ES" smtClean="0"/>
              <a:t>Mayo 2014</a:t>
            </a:r>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0542B38E-042E-47B1-A725-5142C03CB442}" type="datetime1">
              <a:rPr lang="es-ES" smtClean="0"/>
              <a:t>05/12/2022</a:t>
            </a:fld>
            <a:endParaRPr lang="es-ES"/>
          </a:p>
        </p:txBody>
      </p:sp>
      <p:sp>
        <p:nvSpPr>
          <p:cNvPr id="4" name="3 Marcador de pie de página"/>
          <p:cNvSpPr>
            <a:spLocks noGrp="1"/>
          </p:cNvSpPr>
          <p:nvPr>
            <p:ph type="ftr" sz="quarter" idx="11"/>
          </p:nvPr>
        </p:nvSpPr>
        <p:spPr/>
        <p:txBody>
          <a:bodyPr/>
          <a:lstStyle/>
          <a:p>
            <a:r>
              <a:rPr lang="es-ES" smtClean="0"/>
              <a:t>Mayo 2014</a:t>
            </a:r>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7FD9E23-6895-4FE4-97C1-7588EF27E88A}" type="datetime1">
              <a:rPr lang="es-ES" smtClean="0"/>
              <a:t>05/12/2022</a:t>
            </a:fld>
            <a:endParaRPr lang="es-ES"/>
          </a:p>
        </p:txBody>
      </p:sp>
      <p:sp>
        <p:nvSpPr>
          <p:cNvPr id="3" name="2 Marcador de pie de página"/>
          <p:cNvSpPr>
            <a:spLocks noGrp="1"/>
          </p:cNvSpPr>
          <p:nvPr>
            <p:ph type="ftr" sz="quarter" idx="11"/>
          </p:nvPr>
        </p:nvSpPr>
        <p:spPr/>
        <p:txBody>
          <a:bodyPr/>
          <a:lstStyle/>
          <a:p>
            <a:r>
              <a:rPr lang="es-ES" smtClean="0"/>
              <a:t>Mayo 2014</a:t>
            </a:r>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42900" y="364067"/>
            <a:ext cx="2256235" cy="154940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6AFC313-C9C3-44A6-8A63-A56B37F008EB}" type="datetime1">
              <a:rPr lang="es-ES" smtClean="0"/>
              <a:t>05/12/2022</a:t>
            </a:fld>
            <a:endParaRPr lang="es-ES"/>
          </a:p>
        </p:txBody>
      </p:sp>
      <p:sp>
        <p:nvSpPr>
          <p:cNvPr id="6" name="5 Marcador de pie de página"/>
          <p:cNvSpPr>
            <a:spLocks noGrp="1"/>
          </p:cNvSpPr>
          <p:nvPr>
            <p:ph type="ftr" sz="quarter" idx="11"/>
          </p:nvPr>
        </p:nvSpPr>
        <p:spPr/>
        <p:txBody>
          <a:bodyPr/>
          <a:lstStyle/>
          <a:p>
            <a:r>
              <a:rPr lang="es-ES" smtClean="0"/>
              <a:t>Mayo 2014</a:t>
            </a:r>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344216" y="6400800"/>
            <a:ext cx="4114800" cy="755651"/>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A04EAC9-AC77-4FB0-B112-EB4F640348CD}" type="datetime1">
              <a:rPr lang="es-ES" smtClean="0"/>
              <a:t>05/12/2022</a:t>
            </a:fld>
            <a:endParaRPr lang="es-ES"/>
          </a:p>
        </p:txBody>
      </p:sp>
      <p:sp>
        <p:nvSpPr>
          <p:cNvPr id="6" name="5 Marcador de pie de página"/>
          <p:cNvSpPr>
            <a:spLocks noGrp="1"/>
          </p:cNvSpPr>
          <p:nvPr>
            <p:ph type="ftr" sz="quarter" idx="11"/>
          </p:nvPr>
        </p:nvSpPr>
        <p:spPr/>
        <p:txBody>
          <a:bodyPr/>
          <a:lstStyle/>
          <a:p>
            <a:r>
              <a:rPr lang="es-ES" smtClean="0"/>
              <a:t>Mayo 2014</a:t>
            </a:r>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FA20AC2-4133-4F9B-BECC-C70AFE64A3F1}" type="datetime1">
              <a:rPr lang="es-ES" smtClean="0"/>
              <a:t>05/12/2022</a:t>
            </a:fld>
            <a:endParaRPr lang="es-ES"/>
          </a:p>
        </p:txBody>
      </p:sp>
      <p:sp>
        <p:nvSpPr>
          <p:cNvPr id="5" name="4 Marcador de pie de página"/>
          <p:cNvSpPr>
            <a:spLocks noGrp="1"/>
          </p:cNvSpPr>
          <p:nvPr>
            <p:ph type="ftr" sz="quarter" idx="11"/>
          </p:nvPr>
        </p:nvSpPr>
        <p:spPr/>
        <p:txBody>
          <a:bodyPr/>
          <a:lstStyle/>
          <a:p>
            <a:r>
              <a:rPr lang="es-ES" smtClean="0"/>
              <a:t>Mayo 2014</a:t>
            </a:r>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4972050" y="366185"/>
            <a:ext cx="1543050" cy="7802033"/>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342900" y="366185"/>
            <a:ext cx="4514850" cy="7802033"/>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D1404B34-6935-4DF2-8B54-48209115F2CF}" type="datetime1">
              <a:rPr lang="es-ES" smtClean="0"/>
              <a:t>05/12/2022</a:t>
            </a:fld>
            <a:endParaRPr lang="es-ES"/>
          </a:p>
        </p:txBody>
      </p:sp>
      <p:sp>
        <p:nvSpPr>
          <p:cNvPr id="5" name="4 Marcador de pie de página"/>
          <p:cNvSpPr>
            <a:spLocks noGrp="1"/>
          </p:cNvSpPr>
          <p:nvPr>
            <p:ph type="ftr" sz="quarter" idx="11"/>
          </p:nvPr>
        </p:nvSpPr>
        <p:spPr/>
        <p:txBody>
          <a:bodyPr/>
          <a:lstStyle/>
          <a:p>
            <a:r>
              <a:rPr lang="es-ES" smtClean="0"/>
              <a:t>Mayo 2014</a:t>
            </a:r>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85952A2-1BDF-4DB7-9D77-8208B31A21CE}" type="datetime1">
              <a:rPr lang="es-ES" smtClean="0"/>
              <a:t>05/12/2022</a:t>
            </a:fld>
            <a:endParaRPr lang="es-ES"/>
          </a:p>
        </p:txBody>
      </p:sp>
      <p:sp>
        <p:nvSpPr>
          <p:cNvPr id="5" name="4 Marcador de pie de página"/>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Mayo 2014</a:t>
            </a:r>
            <a:endParaRPr lang="es-ES"/>
          </a:p>
        </p:txBody>
      </p:sp>
      <p:sp>
        <p:nvSpPr>
          <p:cNvPr id="6" name="5 Marcador de número de diapositiva"/>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hyperlink" Target="https://www.aecc.es/es" TargetMode="Externa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 y="0"/>
            <a:ext cx="6858001" cy="615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CuadroTexto"/>
          <p:cNvSpPr txBox="1"/>
          <p:nvPr/>
        </p:nvSpPr>
        <p:spPr>
          <a:xfrm>
            <a:off x="2060848" y="30298"/>
            <a:ext cx="4829717" cy="3785652"/>
          </a:xfrm>
          <a:prstGeom prst="rect">
            <a:avLst/>
          </a:prstGeom>
          <a:noFill/>
        </p:spPr>
        <p:txBody>
          <a:bodyPr wrap="square" rtlCol="0">
            <a:spAutoFit/>
          </a:bodyPr>
          <a:lstStyle/>
          <a:p>
            <a:pPr algn="ctr"/>
            <a:r>
              <a:rPr lang="es-ES" sz="4800" b="1" dirty="0" smtClean="0">
                <a:solidFill>
                  <a:schemeClr val="bg1"/>
                </a:solidFill>
              </a:rPr>
              <a:t>Quimioterapia y sus efectos secundarios</a:t>
            </a:r>
          </a:p>
          <a:p>
            <a:pPr algn="ctr"/>
            <a:r>
              <a:rPr lang="es-ES" sz="2400" b="1" dirty="0" smtClean="0">
                <a:solidFill>
                  <a:schemeClr val="tx2">
                    <a:lumMod val="20000"/>
                    <a:lumOff val="80000"/>
                  </a:schemeClr>
                </a:solidFill>
              </a:rPr>
              <a:t>Recomendaciones</a:t>
            </a:r>
            <a:r>
              <a:rPr lang="es-ES" sz="4800" b="1" dirty="0" smtClean="0">
                <a:solidFill>
                  <a:schemeClr val="bg1"/>
                </a:solidFill>
              </a:rPr>
              <a:t> </a:t>
            </a:r>
          </a:p>
          <a:p>
            <a:pPr algn="ctr"/>
            <a:r>
              <a:rPr lang="es-ES" sz="4800" b="1" dirty="0" smtClean="0">
                <a:solidFill>
                  <a:schemeClr val="accent1">
                    <a:lumMod val="20000"/>
                    <a:lumOff val="80000"/>
                  </a:schemeClr>
                </a:solidFill>
              </a:rPr>
              <a:t>     </a:t>
            </a:r>
            <a:endParaRPr lang="es-ES" sz="4000" b="1" dirty="0" smtClean="0">
              <a:solidFill>
                <a:schemeClr val="accent1">
                  <a:lumMod val="20000"/>
                  <a:lumOff val="80000"/>
                </a:schemeClr>
              </a:solidFill>
            </a:endParaRPr>
          </a:p>
        </p:txBody>
      </p:sp>
      <p:pic>
        <p:nvPicPr>
          <p:cNvPr id="5" name="4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744" y="7020272"/>
            <a:ext cx="4163130" cy="1512168"/>
          </a:xfrm>
          <a:prstGeom prst="rect">
            <a:avLst/>
          </a:prstGeom>
        </p:spPr>
      </p:pic>
    </p:spTree>
    <p:extLst>
      <p:ext uri="{BB962C8B-B14F-4D97-AF65-F5344CB8AC3E}">
        <p14:creationId xmlns:p14="http://schemas.microsoft.com/office/powerpoint/2010/main" val="1661426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98162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0" y="6696233"/>
            <a:ext cx="6826545" cy="1908215"/>
          </a:xfrm>
          <a:prstGeom prst="rect">
            <a:avLst/>
          </a:prstGeom>
        </p:spPr>
        <p:txBody>
          <a:bodyPr wrap="square">
            <a:spAutoFit/>
          </a:bodyPr>
          <a:lstStyle/>
          <a:p>
            <a:pPr algn="just">
              <a:spcBef>
                <a:spcPts val="600"/>
              </a:spcBef>
              <a:spcAft>
                <a:spcPts val="600"/>
              </a:spcAft>
            </a:pPr>
            <a:r>
              <a:rPr lang="es-ES" sz="1150" b="1" dirty="0" smtClean="0">
                <a:solidFill>
                  <a:srgbClr val="0070C0"/>
                </a:solidFill>
              </a:rPr>
              <a:t>Esta Guía es un manual informativo sobre los tratamientos de Quimioterapia que va a recibir, sobre los efectos secundarios que pueden aparecer y recomendaciones para tratarlos.</a:t>
            </a:r>
          </a:p>
          <a:p>
            <a:pPr algn="just">
              <a:spcBef>
                <a:spcPts val="600"/>
              </a:spcBef>
              <a:spcAft>
                <a:spcPts val="600"/>
              </a:spcAft>
            </a:pPr>
            <a:r>
              <a:rPr lang="es-ES" sz="1150" b="1" dirty="0" smtClean="0">
                <a:solidFill>
                  <a:srgbClr val="0070C0"/>
                </a:solidFill>
              </a:rPr>
              <a:t>Los efectos secundarios que pueden aparecer, dependen de cada persona y del tipo de tratamiento que vaya a recibir. En esta Guía se exponen los más comunes, pero esto no quiere decir que todos le vayan a afectar.</a:t>
            </a:r>
          </a:p>
          <a:p>
            <a:pPr algn="just">
              <a:spcBef>
                <a:spcPts val="600"/>
              </a:spcBef>
              <a:spcAft>
                <a:spcPts val="600"/>
              </a:spcAft>
            </a:pPr>
            <a:r>
              <a:rPr lang="es-ES" sz="1150" b="1" dirty="0" smtClean="0">
                <a:solidFill>
                  <a:srgbClr val="0070C0"/>
                </a:solidFill>
              </a:rPr>
              <a:t>Su oncólogo, equipo de enfermería y farmacéutico de la Clínica, le explicarán los efectos secundarios que se pueden presentar según su tratamiento.</a:t>
            </a:r>
          </a:p>
          <a:p>
            <a:pPr algn="just"/>
            <a:r>
              <a:rPr lang="es-ES" sz="1150" b="1" dirty="0">
                <a:solidFill>
                  <a:srgbClr val="0070C0"/>
                </a:solidFill>
              </a:rPr>
              <a:t>No dude en preguntar cualquier cuestión que le preocupe. Recuerde que los profesionales del equipo de Oncología están  para ayudarle en su paso por la Clínica IMQ Zorrotzaurre.</a:t>
            </a:r>
          </a:p>
        </p:txBody>
      </p:sp>
      <p:sp>
        <p:nvSpPr>
          <p:cNvPr id="11" name="10 Rectángulo"/>
          <p:cNvSpPr/>
          <p:nvPr/>
        </p:nvSpPr>
        <p:spPr>
          <a:xfrm>
            <a:off x="6496037" y="8765596"/>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schemeClr val="bg1"/>
                </a:solidFill>
              </a:rPr>
              <a:t>1</a:t>
            </a:r>
          </a:p>
        </p:txBody>
      </p:sp>
      <p:pic>
        <p:nvPicPr>
          <p:cNvPr id="14" name="Imagen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0061" y="755576"/>
            <a:ext cx="3332646" cy="1116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0941" b="12054"/>
          <a:stretch/>
        </p:blipFill>
        <p:spPr bwMode="auto">
          <a:xfrm>
            <a:off x="105301" y="2411760"/>
            <a:ext cx="6639107" cy="38362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4402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a:p>
        </p:txBody>
      </p:sp>
      <p:sp>
        <p:nvSpPr>
          <p:cNvPr id="3" name="2 Marcador de contenido"/>
          <p:cNvSpPr>
            <a:spLocks noGrp="1"/>
          </p:cNvSpPr>
          <p:nvPr>
            <p:ph idx="1"/>
          </p:nvPr>
        </p:nvSpPr>
        <p:spPr/>
        <p:txBody>
          <a:bodyPr/>
          <a:lstStyle/>
          <a:p>
            <a:endParaRPr lang="es-ES"/>
          </a:p>
        </p:txBody>
      </p:sp>
      <p:sp>
        <p:nvSpPr>
          <p:cNvPr id="5" name="4 Rectángulo"/>
          <p:cNvSpPr/>
          <p:nvPr/>
        </p:nvSpPr>
        <p:spPr>
          <a:xfrm>
            <a:off x="116632" y="8729051"/>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schemeClr val="bg1"/>
                </a:solidFill>
              </a:rPr>
              <a:t>2</a:t>
            </a:r>
          </a:p>
        </p:txBody>
      </p:sp>
    </p:spTree>
    <p:extLst>
      <p:ext uri="{BB962C8B-B14F-4D97-AF65-F5344CB8AC3E}">
        <p14:creationId xmlns:p14="http://schemas.microsoft.com/office/powerpoint/2010/main" val="1859895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51023" y="327934"/>
            <a:ext cx="6702866" cy="353943"/>
          </a:xfrm>
          <a:prstGeom prst="rect">
            <a:avLst/>
          </a:prstGeom>
          <a:solidFill>
            <a:schemeClr val="tx2">
              <a:lumMod val="60000"/>
              <a:lumOff val="40000"/>
            </a:schemeClr>
          </a:solidFill>
        </p:spPr>
        <p:txBody>
          <a:bodyPr wrap="square">
            <a:spAutoFit/>
          </a:bodyPr>
          <a:lstStyle/>
          <a:p>
            <a:pPr algn="ctr"/>
            <a:r>
              <a:rPr lang="es-ES" sz="1700" b="1" dirty="0" smtClean="0">
                <a:solidFill>
                  <a:schemeClr val="bg1"/>
                </a:solidFill>
              </a:rPr>
              <a:t>LA QUIMIOTERAPIA Y SUS EFECTOS SECUNDARIOS</a:t>
            </a:r>
            <a:endParaRPr lang="es-ES" sz="1700" b="1" dirty="0">
              <a:solidFill>
                <a:schemeClr val="bg1"/>
              </a:solidFill>
            </a:endParaRPr>
          </a:p>
        </p:txBody>
      </p:sp>
      <p:sp>
        <p:nvSpPr>
          <p:cNvPr id="4" name="3 Elipse"/>
          <p:cNvSpPr/>
          <p:nvPr/>
        </p:nvSpPr>
        <p:spPr>
          <a:xfrm>
            <a:off x="320135" y="1115616"/>
            <a:ext cx="6061193" cy="58326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4 CuadroTexto"/>
          <p:cNvSpPr txBox="1"/>
          <p:nvPr/>
        </p:nvSpPr>
        <p:spPr>
          <a:xfrm>
            <a:off x="1196752" y="3308665"/>
            <a:ext cx="4752528" cy="1446550"/>
          </a:xfrm>
          <a:prstGeom prst="rect">
            <a:avLst/>
          </a:prstGeom>
          <a:noFill/>
        </p:spPr>
        <p:txBody>
          <a:bodyPr wrap="square" rtlCol="0">
            <a:spAutoFit/>
          </a:bodyPr>
          <a:lstStyle/>
          <a:p>
            <a:pPr marL="342900" indent="-342900">
              <a:buAutoNum type="arabicPeriod"/>
            </a:pPr>
            <a:r>
              <a:rPr lang="es-ES" sz="1100" b="1" dirty="0" smtClean="0">
                <a:solidFill>
                  <a:schemeClr val="bg1"/>
                </a:solidFill>
              </a:rPr>
              <a:t>¿Qué es la Quimioterapia? ……………………………………………………4</a:t>
            </a:r>
          </a:p>
          <a:p>
            <a:pPr marL="342900" indent="-342900">
              <a:buAutoNum type="arabicPeriod"/>
            </a:pPr>
            <a:r>
              <a:rPr lang="es-ES" sz="1100" b="1" dirty="0" smtClean="0">
                <a:solidFill>
                  <a:schemeClr val="bg1"/>
                </a:solidFill>
              </a:rPr>
              <a:t>¿Qué profesionales le van a atender? …………………………………..5</a:t>
            </a:r>
          </a:p>
          <a:p>
            <a:pPr marL="342900" indent="-342900">
              <a:buAutoNum type="arabicPeriod"/>
            </a:pPr>
            <a:r>
              <a:rPr lang="es-ES" sz="1100" b="1" dirty="0" smtClean="0">
                <a:solidFill>
                  <a:schemeClr val="bg1"/>
                </a:solidFill>
              </a:rPr>
              <a:t>¿Cómo va a ser el proceso de tratamiento? ………………………….6</a:t>
            </a:r>
          </a:p>
          <a:p>
            <a:pPr marL="342900" indent="-342900">
              <a:buAutoNum type="arabicPeriod"/>
            </a:pPr>
            <a:r>
              <a:rPr lang="es-ES" sz="1100" b="1" dirty="0" smtClean="0">
                <a:solidFill>
                  <a:schemeClr val="bg1"/>
                </a:solidFill>
              </a:rPr>
              <a:t>Recomendaciones generales. ………………………………………….…….7</a:t>
            </a:r>
          </a:p>
          <a:p>
            <a:pPr marL="342900" indent="-342900">
              <a:buAutoNum type="arabicPeriod"/>
            </a:pPr>
            <a:r>
              <a:rPr lang="es-ES" sz="1100" b="1" dirty="0" smtClean="0">
                <a:solidFill>
                  <a:schemeClr val="bg1"/>
                </a:solidFill>
              </a:rPr>
              <a:t>Efectos secundarios más frecuentes ..…………………………….…....8</a:t>
            </a:r>
          </a:p>
          <a:p>
            <a:r>
              <a:rPr lang="es-ES" sz="1100" b="1" dirty="0" smtClean="0">
                <a:solidFill>
                  <a:schemeClr val="bg1"/>
                </a:solidFill>
              </a:rPr>
              <a:t>6.       Contacto ………………….……………………………………………………………25</a:t>
            </a:r>
          </a:p>
          <a:p>
            <a:r>
              <a:rPr lang="es-ES" sz="1100" b="1" dirty="0" smtClean="0">
                <a:solidFill>
                  <a:schemeClr val="bg1"/>
                </a:solidFill>
              </a:rPr>
              <a:t>      Autores y Bibliografía ………………………………………………………………..26</a:t>
            </a:r>
          </a:p>
          <a:p>
            <a:endParaRPr lang="es-ES" sz="1100" b="1" dirty="0">
              <a:solidFill>
                <a:schemeClr val="bg1"/>
              </a:solidFill>
            </a:endParaRPr>
          </a:p>
        </p:txBody>
      </p:sp>
      <p:sp>
        <p:nvSpPr>
          <p:cNvPr id="7" name="6 Rectángulo"/>
          <p:cNvSpPr/>
          <p:nvPr/>
        </p:nvSpPr>
        <p:spPr>
          <a:xfrm>
            <a:off x="6537865" y="8782806"/>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schemeClr val="bg1"/>
                </a:solidFill>
              </a:rPr>
              <a:t>3</a:t>
            </a:r>
            <a:endParaRPr lang="es-ES" sz="900" dirty="0">
              <a:solidFill>
                <a:schemeClr val="bg1"/>
              </a:solidFill>
            </a:endParaRPr>
          </a:p>
        </p:txBody>
      </p:sp>
    </p:spTree>
    <p:extLst>
      <p:ext uri="{BB962C8B-B14F-4D97-AF65-F5344CB8AC3E}">
        <p14:creationId xmlns:p14="http://schemas.microsoft.com/office/powerpoint/2010/main" val="15767810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51023" y="395536"/>
            <a:ext cx="6702866" cy="353943"/>
          </a:xfrm>
          <a:prstGeom prst="rect">
            <a:avLst/>
          </a:prstGeom>
          <a:solidFill>
            <a:schemeClr val="tx2">
              <a:lumMod val="60000"/>
              <a:lumOff val="40000"/>
            </a:schemeClr>
          </a:solidFill>
        </p:spPr>
        <p:txBody>
          <a:bodyPr wrap="square">
            <a:spAutoFit/>
          </a:bodyPr>
          <a:lstStyle/>
          <a:p>
            <a:pPr algn="ctr"/>
            <a:r>
              <a:rPr lang="es-ES" sz="1700" b="1" dirty="0" smtClean="0">
                <a:solidFill>
                  <a:schemeClr val="bg1"/>
                </a:solidFill>
              </a:rPr>
              <a:t>1. ¿QUE ES LA QUIMIOTERAPIA?</a:t>
            </a:r>
            <a:endParaRPr lang="es-ES" sz="1700" b="1" dirty="0">
              <a:solidFill>
                <a:schemeClr val="bg1"/>
              </a:solidFill>
            </a:endParaRPr>
          </a:p>
        </p:txBody>
      </p:sp>
      <p:sp>
        <p:nvSpPr>
          <p:cNvPr id="18" name="17 Rectángulo"/>
          <p:cNvSpPr/>
          <p:nvPr/>
        </p:nvSpPr>
        <p:spPr>
          <a:xfrm>
            <a:off x="51023" y="899592"/>
            <a:ext cx="6664364" cy="1436291"/>
          </a:xfrm>
          <a:prstGeom prst="rect">
            <a:avLst/>
          </a:prstGeom>
        </p:spPr>
        <p:txBody>
          <a:bodyPr wrap="square">
            <a:spAutoFit/>
          </a:bodyPr>
          <a:lstStyle/>
          <a:p>
            <a:pPr algn="just">
              <a:spcBef>
                <a:spcPts val="200"/>
              </a:spcBef>
              <a:spcAft>
                <a:spcPts val="200"/>
              </a:spcAft>
            </a:pPr>
            <a:r>
              <a:rPr lang="es-ES" sz="1200" b="1" dirty="0">
                <a:solidFill>
                  <a:srgbClr val="0070C0"/>
                </a:solidFill>
              </a:rPr>
              <a:t>El término de quimioterapia se utiliza para designar los medicamentos específicos para el tratamiento de un tumor. Su objetivo es atacar las células del cuerpo humano que tienen un crecimiento anormal ya sea destruyéndolas o controlando su crecimiento. </a:t>
            </a:r>
          </a:p>
          <a:p>
            <a:pPr algn="just">
              <a:spcBef>
                <a:spcPts val="200"/>
              </a:spcBef>
              <a:spcAft>
                <a:spcPts val="200"/>
              </a:spcAft>
            </a:pPr>
            <a:r>
              <a:rPr lang="es-ES" sz="1200" b="1" dirty="0">
                <a:solidFill>
                  <a:srgbClr val="0070C0"/>
                </a:solidFill>
              </a:rPr>
              <a:t>Los tratamientos de quimioterapia consisten en la combinación de diferentes medicamentos que habitualmente se administran de forma intermitente o en ciclos (semanal, cada 2,3, ó 4 semanas).Es también frecuente añadir medicación para prevenir las nauseas y los vómitos y las reacciones alérgicas.</a:t>
            </a:r>
          </a:p>
        </p:txBody>
      </p:sp>
      <p:sp>
        <p:nvSpPr>
          <p:cNvPr id="20" name="19 Rectángulo"/>
          <p:cNvSpPr/>
          <p:nvPr/>
        </p:nvSpPr>
        <p:spPr>
          <a:xfrm>
            <a:off x="19546" y="6273607"/>
            <a:ext cx="6595649" cy="1805623"/>
          </a:xfrm>
          <a:prstGeom prst="rect">
            <a:avLst/>
          </a:prstGeom>
        </p:spPr>
        <p:txBody>
          <a:bodyPr wrap="square">
            <a:spAutoFit/>
          </a:bodyPr>
          <a:lstStyle/>
          <a:p>
            <a:pPr algn="just">
              <a:spcBef>
                <a:spcPts val="200"/>
              </a:spcBef>
              <a:spcAft>
                <a:spcPts val="200"/>
              </a:spcAft>
            </a:pPr>
            <a:r>
              <a:rPr lang="es-ES" sz="1200" b="1" dirty="0">
                <a:solidFill>
                  <a:srgbClr val="0070C0"/>
                </a:solidFill>
              </a:rPr>
              <a:t>Existen muchos tratamientos y combinaciones diferentes. Su caso será valorado de forma individual y se seleccionará el mejor </a:t>
            </a:r>
            <a:r>
              <a:rPr lang="es-ES" sz="1200" b="1" dirty="0" smtClean="0">
                <a:solidFill>
                  <a:srgbClr val="0070C0"/>
                </a:solidFill>
              </a:rPr>
              <a:t>tratamiento </a:t>
            </a:r>
            <a:r>
              <a:rPr lang="es-ES" sz="1200" b="1" dirty="0">
                <a:solidFill>
                  <a:srgbClr val="0070C0"/>
                </a:solidFill>
              </a:rPr>
              <a:t>para usted.</a:t>
            </a:r>
          </a:p>
          <a:p>
            <a:pPr algn="just" fontAlgn="auto">
              <a:spcBef>
                <a:spcPts val="0"/>
              </a:spcBef>
              <a:spcAft>
                <a:spcPts val="0"/>
              </a:spcAft>
              <a:defRPr/>
            </a:pPr>
            <a:r>
              <a:rPr lang="es-ES" sz="1200" b="1" dirty="0">
                <a:solidFill>
                  <a:srgbClr val="0070C0"/>
                </a:solidFill>
              </a:rPr>
              <a:t>La quimioterapia tiene unos efectos secundarios que se producen porque además de afectar a las células malignas  afectan también aunque mucho menos a las células normales del organismo en especial a aquellas que están en continua renovación como las células sanguíneas (glóbulos blancos, </a:t>
            </a:r>
            <a:r>
              <a:rPr lang="es-ES" sz="1200" b="1" dirty="0" err="1" smtClean="0">
                <a:solidFill>
                  <a:srgbClr val="0070C0"/>
                </a:solidFill>
              </a:rPr>
              <a:t>globulos</a:t>
            </a:r>
            <a:r>
              <a:rPr lang="es-ES" sz="1200" b="1" dirty="0" smtClean="0">
                <a:solidFill>
                  <a:srgbClr val="0070C0"/>
                </a:solidFill>
              </a:rPr>
              <a:t> rojos</a:t>
            </a:r>
            <a:r>
              <a:rPr lang="es-ES" sz="1200" b="1" dirty="0">
                <a:solidFill>
                  <a:srgbClr val="0070C0"/>
                </a:solidFill>
              </a:rPr>
              <a:t>, plaquetas), las de las mucosas, las reproductoras </a:t>
            </a:r>
            <a:r>
              <a:rPr lang="es-ES" sz="1200" b="1" dirty="0" smtClean="0">
                <a:solidFill>
                  <a:srgbClr val="0070C0"/>
                </a:solidFill>
              </a:rPr>
              <a:t>, las </a:t>
            </a:r>
            <a:r>
              <a:rPr lang="es-ES" sz="1200" b="1" dirty="0">
                <a:solidFill>
                  <a:srgbClr val="0070C0"/>
                </a:solidFill>
              </a:rPr>
              <a:t>de la piel y cuero cabelludo.</a:t>
            </a:r>
          </a:p>
          <a:p>
            <a:pPr algn="just" fontAlgn="auto">
              <a:spcBef>
                <a:spcPts val="0"/>
              </a:spcBef>
              <a:spcAft>
                <a:spcPts val="0"/>
              </a:spcAft>
              <a:defRPr/>
            </a:pPr>
            <a:endParaRPr lang="es-ES" sz="1200" b="1" dirty="0">
              <a:solidFill>
                <a:srgbClr val="0070C0"/>
              </a:solidFill>
            </a:endParaRPr>
          </a:p>
          <a:p>
            <a:pPr algn="just" fontAlgn="auto">
              <a:spcBef>
                <a:spcPts val="0"/>
              </a:spcBef>
              <a:spcAft>
                <a:spcPts val="0"/>
              </a:spcAft>
              <a:defRPr/>
            </a:pPr>
            <a:r>
              <a:rPr lang="es-ES" sz="1200" b="1" dirty="0" smtClean="0">
                <a:solidFill>
                  <a:srgbClr val="0070C0"/>
                </a:solidFill>
              </a:rPr>
              <a:t>En </a:t>
            </a:r>
            <a:r>
              <a:rPr lang="es-ES" sz="1200" b="1" dirty="0">
                <a:solidFill>
                  <a:srgbClr val="0070C0"/>
                </a:solidFill>
              </a:rPr>
              <a:t>esta Guía hemos tratado de reflejar los efectos secundarios más frecuentes o importantes.</a:t>
            </a:r>
          </a:p>
          <a:p>
            <a:pPr algn="just">
              <a:spcBef>
                <a:spcPts val="200"/>
              </a:spcBef>
              <a:spcAft>
                <a:spcPts val="200"/>
              </a:spcAft>
            </a:pPr>
            <a:endParaRPr lang="es-ES" sz="1200" b="1" dirty="0">
              <a:solidFill>
                <a:srgbClr val="0070C0"/>
              </a:solidFill>
            </a:endParaRPr>
          </a:p>
        </p:txBody>
      </p:sp>
      <p:sp>
        <p:nvSpPr>
          <p:cNvPr id="7" name="6 Rectángulo"/>
          <p:cNvSpPr/>
          <p:nvPr/>
        </p:nvSpPr>
        <p:spPr>
          <a:xfrm>
            <a:off x="376563" y="8102133"/>
            <a:ext cx="6135633" cy="646331"/>
          </a:xfrm>
          <a:prstGeom prst="rect">
            <a:avLst/>
          </a:prstGeom>
          <a:solidFill>
            <a:srgbClr val="00B0F0"/>
          </a:solidFill>
          <a:ln w="28575" cmpd="dbl">
            <a:noFill/>
          </a:ln>
        </p:spPr>
        <p:txBody>
          <a:bodyPr wrap="square">
            <a:spAutoFit/>
          </a:bodyPr>
          <a:lstStyle/>
          <a:p>
            <a:pPr marL="180975" indent="-180975" algn="ctr">
              <a:spcBef>
                <a:spcPts val="200"/>
              </a:spcBef>
              <a:defRPr/>
            </a:pPr>
            <a:r>
              <a:rPr lang="es-ES" sz="1200" b="1" dirty="0">
                <a:solidFill>
                  <a:schemeClr val="bg1"/>
                </a:solidFill>
              </a:rPr>
              <a:t>Se puede decir que cada caso es diferente. Le aconsejamos que evite hacer comparaciones con otras personas. Tenga en cuenta que nadie mejor que el personal que le atiende para comentar sus dudas.</a:t>
            </a:r>
          </a:p>
        </p:txBody>
      </p:sp>
      <p:pic>
        <p:nvPicPr>
          <p:cNvPr id="1026" name="Picture 2" descr="bd251e8c-48d1-449a-96e0-3830651a0bac@eurprd03"/>
          <p:cNvPicPr>
            <a:picLocks noChangeAspect="1" noChangeArrowheads="1"/>
          </p:cNvPicPr>
          <p:nvPr/>
        </p:nvPicPr>
        <p:blipFill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Effect>
                      <a14:brightnessContrast bright="20000"/>
                    </a14:imgEffect>
                  </a14:imgLayer>
                </a14:imgProps>
              </a:ext>
              <a:ext uri="{28A0092B-C50C-407E-A947-70E740481C1C}">
                <a14:useLocalDpi xmlns:a14="http://schemas.microsoft.com/office/drawing/2010/main" val="0"/>
              </a:ext>
            </a:extLst>
          </a:blip>
          <a:srcRect l="44971" r="5449"/>
          <a:stretch/>
        </p:blipFill>
        <p:spPr bwMode="auto">
          <a:xfrm rot="5400000">
            <a:off x="1548064" y="1420590"/>
            <a:ext cx="3792629" cy="573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8 Rectángulo"/>
          <p:cNvSpPr/>
          <p:nvPr/>
        </p:nvSpPr>
        <p:spPr>
          <a:xfrm>
            <a:off x="116632" y="8782806"/>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schemeClr val="bg1"/>
                </a:solidFill>
              </a:rPr>
              <a:t>4</a:t>
            </a:r>
            <a:endParaRPr lang="es-ES" sz="900" dirty="0">
              <a:solidFill>
                <a:schemeClr val="bg1"/>
              </a:solidFill>
            </a:endParaRPr>
          </a:p>
        </p:txBody>
      </p:sp>
    </p:spTree>
    <p:extLst>
      <p:ext uri="{BB962C8B-B14F-4D97-AF65-F5344CB8AC3E}">
        <p14:creationId xmlns:p14="http://schemas.microsoft.com/office/powerpoint/2010/main" val="3077126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85505" y="179512"/>
            <a:ext cx="6613692" cy="353943"/>
          </a:xfrm>
          <a:prstGeom prst="rect">
            <a:avLst/>
          </a:prstGeom>
          <a:solidFill>
            <a:schemeClr val="tx2">
              <a:lumMod val="60000"/>
              <a:lumOff val="40000"/>
            </a:schemeClr>
          </a:solidFill>
        </p:spPr>
        <p:txBody>
          <a:bodyPr wrap="square">
            <a:spAutoFit/>
          </a:bodyPr>
          <a:lstStyle/>
          <a:p>
            <a:pPr algn="ctr"/>
            <a:r>
              <a:rPr lang="es-ES" sz="1700" b="1" dirty="0" smtClean="0">
                <a:solidFill>
                  <a:schemeClr val="bg1"/>
                </a:solidFill>
              </a:rPr>
              <a:t>2. ¿Qué profesionales le van a atender?</a:t>
            </a:r>
            <a:endParaRPr lang="es-ES" sz="1700" b="1" dirty="0">
              <a:solidFill>
                <a:schemeClr val="bg1"/>
              </a:solidFill>
            </a:endParaRPr>
          </a:p>
        </p:txBody>
      </p:sp>
      <p:sp>
        <p:nvSpPr>
          <p:cNvPr id="7" name="6 Rectángulo"/>
          <p:cNvSpPr/>
          <p:nvPr/>
        </p:nvSpPr>
        <p:spPr>
          <a:xfrm>
            <a:off x="74251" y="864818"/>
            <a:ext cx="6510557" cy="8456161"/>
          </a:xfrm>
          <a:prstGeom prst="rect">
            <a:avLst/>
          </a:prstGeom>
        </p:spPr>
        <p:txBody>
          <a:bodyPr wrap="square">
            <a:spAutoFit/>
          </a:bodyPr>
          <a:lstStyle/>
          <a:p>
            <a:pPr algn="just"/>
            <a:r>
              <a:rPr lang="es-ES" sz="1200" b="1" dirty="0">
                <a:solidFill>
                  <a:srgbClr val="0070C0"/>
                </a:solidFill>
              </a:rPr>
              <a:t>Durante su </a:t>
            </a:r>
            <a:r>
              <a:rPr lang="es-ES" sz="1200" b="1" dirty="0" smtClean="0">
                <a:solidFill>
                  <a:srgbClr val="0070C0"/>
                </a:solidFill>
              </a:rPr>
              <a:t>tratamiento, </a:t>
            </a:r>
            <a:r>
              <a:rPr lang="es-ES" sz="1200" b="1" dirty="0">
                <a:solidFill>
                  <a:srgbClr val="0070C0"/>
                </a:solidFill>
              </a:rPr>
              <a:t>recibirá atención de un equipo de profesionales sanitarios que se coordinan para ajustar el tratamiento más efectivo y responder a las dudas que usted o su familia puedan tener. </a:t>
            </a:r>
          </a:p>
          <a:p>
            <a:pPr algn="just"/>
            <a:endParaRPr lang="es-ES" sz="1200" b="1" dirty="0">
              <a:solidFill>
                <a:srgbClr val="0070C0"/>
              </a:solidFill>
            </a:endParaRPr>
          </a:p>
          <a:p>
            <a:pPr algn="just"/>
            <a:r>
              <a:rPr lang="es-ES" sz="1200" b="1" dirty="0">
                <a:solidFill>
                  <a:srgbClr val="0070C0"/>
                </a:solidFill>
              </a:rPr>
              <a:t>El equipo de </a:t>
            </a:r>
            <a:r>
              <a:rPr lang="es-ES" sz="1200" b="1" dirty="0" smtClean="0">
                <a:solidFill>
                  <a:srgbClr val="0070C0"/>
                </a:solidFill>
              </a:rPr>
              <a:t>Oncología Médica </a:t>
            </a:r>
            <a:r>
              <a:rPr lang="es-ES" sz="1200" b="1" dirty="0">
                <a:solidFill>
                  <a:srgbClr val="0070C0"/>
                </a:solidFill>
              </a:rPr>
              <a:t>está integrado por: </a:t>
            </a:r>
            <a:endParaRPr lang="es-ES" sz="1200" dirty="0" smtClean="0"/>
          </a:p>
          <a:p>
            <a:pPr algn="just"/>
            <a:endParaRPr lang="es-ES" sz="1200" dirty="0"/>
          </a:p>
          <a:p>
            <a:pPr marL="912813" indent="-381000" algn="just">
              <a:spcBef>
                <a:spcPts val="300"/>
              </a:spcBef>
              <a:spcAft>
                <a:spcPts val="300"/>
              </a:spcAft>
              <a:buFont typeface="Arial" pitchFamily="34" charset="0"/>
              <a:buChar char="•"/>
            </a:pPr>
            <a:r>
              <a:rPr lang="es-ES" sz="1200" b="1" i="1" u="sng" dirty="0" smtClean="0">
                <a:solidFill>
                  <a:srgbClr val="0070C0"/>
                </a:solidFill>
              </a:rPr>
              <a:t>Oncólogo médico</a:t>
            </a:r>
            <a:r>
              <a:rPr lang="es-ES" sz="1200" b="1" i="1" dirty="0" smtClean="0">
                <a:solidFill>
                  <a:srgbClr val="0070C0"/>
                </a:solidFill>
              </a:rPr>
              <a:t> </a:t>
            </a:r>
            <a:r>
              <a:rPr lang="es-ES" sz="1200" b="1" dirty="0" smtClean="0">
                <a:solidFill>
                  <a:srgbClr val="0070C0"/>
                </a:solidFill>
              </a:rPr>
              <a:t>: </a:t>
            </a:r>
            <a:r>
              <a:rPr lang="es-ES" sz="1200" b="1" dirty="0">
                <a:solidFill>
                  <a:srgbClr val="0070C0"/>
                </a:solidFill>
              </a:rPr>
              <a:t>Es un médico que se dedica a la atención integral del paciente oncológico, ya sea ambulatorio u hospitalizado, desde el diagnóstico, el tratamiento y el seguimiento. </a:t>
            </a:r>
            <a:r>
              <a:rPr lang="es-ES" sz="1200" b="1" dirty="0" smtClean="0">
                <a:solidFill>
                  <a:srgbClr val="0070C0"/>
                </a:solidFill>
              </a:rPr>
              <a:t>A usted se le asignará un médico con el que pasará usted visita periódicamente. Pudiera ser, que por cuestiones organizativas, sea tratado por otro médico de manera puntual.</a:t>
            </a:r>
            <a:endParaRPr lang="es-ES" sz="1200" b="1" dirty="0">
              <a:solidFill>
                <a:srgbClr val="0070C0"/>
              </a:solidFill>
            </a:endParaRPr>
          </a:p>
          <a:p>
            <a:pPr marL="912813" indent="-381000" algn="just">
              <a:spcBef>
                <a:spcPts val="300"/>
              </a:spcBef>
              <a:spcAft>
                <a:spcPts val="300"/>
              </a:spcAft>
              <a:buFont typeface="Arial" pitchFamily="34" charset="0"/>
              <a:buChar char="•"/>
            </a:pPr>
            <a:r>
              <a:rPr lang="es-ES" sz="1200" b="1" i="1" u="sng" dirty="0">
                <a:solidFill>
                  <a:srgbClr val="0070C0"/>
                </a:solidFill>
              </a:rPr>
              <a:t>E</a:t>
            </a:r>
            <a:r>
              <a:rPr lang="es-ES" sz="1200" b="1" i="1" u="sng" dirty="0" smtClean="0">
                <a:solidFill>
                  <a:srgbClr val="0070C0"/>
                </a:solidFill>
              </a:rPr>
              <a:t>nfermera de enlace:</a:t>
            </a:r>
            <a:r>
              <a:rPr lang="es-ES" sz="1200" b="1" dirty="0">
                <a:solidFill>
                  <a:srgbClr val="0070C0"/>
                </a:solidFill>
              </a:rPr>
              <a:t> Coordina, facilita y gestiona el acceso a la unidad de </a:t>
            </a:r>
            <a:r>
              <a:rPr lang="es-ES" sz="1200" b="1" dirty="0" smtClean="0">
                <a:solidFill>
                  <a:srgbClr val="0070C0"/>
                </a:solidFill>
              </a:rPr>
              <a:t>oncología, </a:t>
            </a:r>
            <a:r>
              <a:rPr lang="es-ES" sz="1200" b="1" dirty="0">
                <a:solidFill>
                  <a:srgbClr val="0070C0"/>
                </a:solidFill>
              </a:rPr>
              <a:t>velando porque el paciente  y su familia alcance los objetivos </a:t>
            </a:r>
            <a:r>
              <a:rPr lang="es-ES" sz="1200" b="1" dirty="0" smtClean="0">
                <a:solidFill>
                  <a:srgbClr val="0070C0"/>
                </a:solidFill>
              </a:rPr>
              <a:t>terapéuticos. Es la enfermera que le acogerá para su tratamiento de quimioterapia y será la enfermera referente para cualquier cuestión que quisiera tratar.</a:t>
            </a:r>
            <a:endParaRPr lang="es-ES" sz="1200" b="1" i="1" u="sng" dirty="0" smtClean="0">
              <a:solidFill>
                <a:srgbClr val="0070C0"/>
              </a:solidFill>
            </a:endParaRPr>
          </a:p>
          <a:p>
            <a:pPr marL="912813" indent="-381000" algn="just">
              <a:spcBef>
                <a:spcPts val="300"/>
              </a:spcBef>
              <a:spcAft>
                <a:spcPts val="300"/>
              </a:spcAft>
              <a:buFont typeface="Arial" pitchFamily="34" charset="0"/>
              <a:buChar char="•"/>
            </a:pPr>
            <a:r>
              <a:rPr lang="es-ES" sz="1200" b="1" u="sng" dirty="0" smtClean="0">
                <a:solidFill>
                  <a:srgbClr val="0070C0"/>
                </a:solidFill>
              </a:rPr>
              <a:t>Enfermeras y Auxiliares de Oncología:</a:t>
            </a:r>
            <a:r>
              <a:rPr lang="es-ES" sz="1200" b="1" dirty="0">
                <a:solidFill>
                  <a:srgbClr val="0070C0"/>
                </a:solidFill>
              </a:rPr>
              <a:t> </a:t>
            </a:r>
            <a:r>
              <a:rPr lang="es-ES" sz="1200" b="1" dirty="0" smtClean="0">
                <a:solidFill>
                  <a:srgbClr val="0070C0"/>
                </a:solidFill>
              </a:rPr>
              <a:t>Personal destinado a </a:t>
            </a:r>
            <a:r>
              <a:rPr lang="es-ES" sz="1200" b="1" dirty="0">
                <a:solidFill>
                  <a:srgbClr val="0070C0"/>
                </a:solidFill>
              </a:rPr>
              <a:t>proporcionar tanto al paciente como a su familia </a:t>
            </a:r>
            <a:r>
              <a:rPr lang="es-ES" sz="1200" b="1" dirty="0" smtClean="0">
                <a:solidFill>
                  <a:srgbClr val="0070C0"/>
                </a:solidFill>
              </a:rPr>
              <a:t>el tratamiento (cuidados, administración, </a:t>
            </a:r>
            <a:r>
              <a:rPr lang="es-ES" sz="1200" b="1" dirty="0" err="1" smtClean="0">
                <a:solidFill>
                  <a:srgbClr val="0070C0"/>
                </a:solidFill>
              </a:rPr>
              <a:t>etc</a:t>
            </a:r>
            <a:r>
              <a:rPr lang="es-ES" sz="1200" b="1" dirty="0" smtClean="0">
                <a:solidFill>
                  <a:srgbClr val="0070C0"/>
                </a:solidFill>
              </a:rPr>
              <a:t>) y un apoyo emocional</a:t>
            </a:r>
            <a:r>
              <a:rPr lang="es-ES" sz="1200" b="1" dirty="0">
                <a:solidFill>
                  <a:srgbClr val="0070C0"/>
                </a:solidFill>
              </a:rPr>
              <a:t>, facilitándoles la comunicación, </a:t>
            </a:r>
            <a:r>
              <a:rPr lang="es-ES" sz="1200" b="1" dirty="0" smtClean="0">
                <a:solidFill>
                  <a:srgbClr val="0070C0"/>
                </a:solidFill>
              </a:rPr>
              <a:t>informándoles adecuadamente</a:t>
            </a:r>
            <a:r>
              <a:rPr lang="es-ES" sz="1200" b="1" dirty="0">
                <a:solidFill>
                  <a:srgbClr val="0070C0"/>
                </a:solidFill>
              </a:rPr>
              <a:t>, contribuyendo así a la mejor </a:t>
            </a:r>
            <a:r>
              <a:rPr lang="es-ES" sz="1200" b="1" dirty="0" smtClean="0">
                <a:solidFill>
                  <a:srgbClr val="0070C0"/>
                </a:solidFill>
              </a:rPr>
              <a:t>recuperación. </a:t>
            </a:r>
          </a:p>
          <a:p>
            <a:pPr marL="912813" indent="-381000" algn="just">
              <a:spcBef>
                <a:spcPts val="300"/>
              </a:spcBef>
              <a:spcAft>
                <a:spcPts val="300"/>
              </a:spcAft>
              <a:buFont typeface="Arial" pitchFamily="34" charset="0"/>
              <a:buChar char="•"/>
            </a:pPr>
            <a:r>
              <a:rPr lang="es-ES" sz="1200" b="1" u="sng" dirty="0" smtClean="0">
                <a:solidFill>
                  <a:srgbClr val="0070C0"/>
                </a:solidFill>
              </a:rPr>
              <a:t>Farmacéutico</a:t>
            </a:r>
            <a:r>
              <a:rPr lang="es-ES" sz="1200" b="1" dirty="0">
                <a:solidFill>
                  <a:srgbClr val="0070C0"/>
                </a:solidFill>
              </a:rPr>
              <a:t>:  El farmacéutico </a:t>
            </a:r>
            <a:r>
              <a:rPr lang="es-ES" sz="1200" b="1" dirty="0" smtClean="0">
                <a:solidFill>
                  <a:srgbClr val="0070C0"/>
                </a:solidFill>
              </a:rPr>
              <a:t>está integrado </a:t>
            </a:r>
            <a:r>
              <a:rPr lang="es-ES" sz="1200" b="1" dirty="0">
                <a:solidFill>
                  <a:srgbClr val="0070C0"/>
                </a:solidFill>
              </a:rPr>
              <a:t>en los equipos multidisciplinares que atienden al paciente </a:t>
            </a:r>
            <a:r>
              <a:rPr lang="es-ES" sz="1200" b="1" dirty="0" smtClean="0">
                <a:solidFill>
                  <a:srgbClr val="0070C0"/>
                </a:solidFill>
              </a:rPr>
              <a:t>oncológico. Participa junto </a:t>
            </a:r>
            <a:r>
              <a:rPr lang="es-ES" sz="1200" b="1" dirty="0">
                <a:solidFill>
                  <a:srgbClr val="0070C0"/>
                </a:solidFill>
              </a:rPr>
              <a:t>con el resto del equipo en las decisiones de cuidados del paciente, realizar atención farmacéutica con ellos y conseguir el mayor beneficio clínico en un entorno de </a:t>
            </a:r>
            <a:r>
              <a:rPr lang="es-ES" sz="1200" b="1" dirty="0" smtClean="0">
                <a:solidFill>
                  <a:srgbClr val="0070C0"/>
                </a:solidFill>
              </a:rPr>
              <a:t>sostenibilidad. </a:t>
            </a:r>
            <a:endParaRPr lang="es-ES" sz="1200" dirty="0"/>
          </a:p>
          <a:p>
            <a:pPr algn="just">
              <a:spcBef>
                <a:spcPts val="300"/>
              </a:spcBef>
              <a:spcAft>
                <a:spcPts val="300"/>
              </a:spcAft>
            </a:pPr>
            <a:endParaRPr lang="es-ES" sz="1200" dirty="0" smtClean="0"/>
          </a:p>
          <a:p>
            <a:pPr algn="just">
              <a:spcBef>
                <a:spcPts val="300"/>
              </a:spcBef>
              <a:spcAft>
                <a:spcPts val="300"/>
              </a:spcAft>
            </a:pPr>
            <a:endParaRPr lang="es-ES" sz="1200" dirty="0"/>
          </a:p>
          <a:p>
            <a:pPr algn="just">
              <a:spcBef>
                <a:spcPts val="300"/>
              </a:spcBef>
              <a:spcAft>
                <a:spcPts val="300"/>
              </a:spcAft>
            </a:pPr>
            <a:endParaRPr lang="es-ES" sz="1200" dirty="0" smtClean="0"/>
          </a:p>
          <a:p>
            <a:pPr algn="just">
              <a:spcBef>
                <a:spcPts val="300"/>
              </a:spcBef>
              <a:spcAft>
                <a:spcPts val="300"/>
              </a:spcAft>
            </a:pPr>
            <a:endParaRPr lang="es-ES" sz="1200" dirty="0"/>
          </a:p>
          <a:p>
            <a:pPr algn="just">
              <a:spcBef>
                <a:spcPts val="300"/>
              </a:spcBef>
              <a:spcAft>
                <a:spcPts val="300"/>
              </a:spcAft>
            </a:pPr>
            <a:endParaRPr lang="es-ES" sz="1200" dirty="0" smtClean="0"/>
          </a:p>
          <a:p>
            <a:pPr algn="just">
              <a:spcBef>
                <a:spcPts val="300"/>
              </a:spcBef>
              <a:spcAft>
                <a:spcPts val="300"/>
              </a:spcAft>
            </a:pPr>
            <a:endParaRPr lang="es-ES" sz="1200" dirty="0"/>
          </a:p>
          <a:p>
            <a:pPr algn="just">
              <a:spcBef>
                <a:spcPts val="300"/>
              </a:spcBef>
              <a:spcAft>
                <a:spcPts val="300"/>
              </a:spcAft>
            </a:pPr>
            <a:endParaRPr lang="es-ES" sz="1200" dirty="0" smtClean="0"/>
          </a:p>
          <a:p>
            <a:pPr algn="just">
              <a:spcBef>
                <a:spcPts val="300"/>
              </a:spcBef>
              <a:spcAft>
                <a:spcPts val="300"/>
              </a:spcAft>
            </a:pPr>
            <a:endParaRPr lang="es-ES" sz="1200" dirty="0" smtClean="0"/>
          </a:p>
          <a:p>
            <a:pPr algn="just">
              <a:spcBef>
                <a:spcPts val="300"/>
              </a:spcBef>
              <a:spcAft>
                <a:spcPts val="300"/>
              </a:spcAft>
            </a:pPr>
            <a:endParaRPr lang="es-ES" sz="1200" dirty="0" smtClean="0"/>
          </a:p>
          <a:p>
            <a:pPr algn="just">
              <a:spcBef>
                <a:spcPts val="300"/>
              </a:spcBef>
              <a:spcAft>
                <a:spcPts val="300"/>
              </a:spcAft>
            </a:pPr>
            <a:endParaRPr lang="es-ES" sz="1200" dirty="0" smtClean="0"/>
          </a:p>
          <a:p>
            <a:pPr algn="just">
              <a:spcBef>
                <a:spcPts val="300"/>
              </a:spcBef>
              <a:spcAft>
                <a:spcPts val="300"/>
              </a:spcAft>
            </a:pPr>
            <a:endParaRPr lang="es-ES" sz="1200" dirty="0" smtClean="0"/>
          </a:p>
          <a:p>
            <a:pPr algn="just">
              <a:spcBef>
                <a:spcPts val="300"/>
              </a:spcBef>
              <a:spcAft>
                <a:spcPts val="300"/>
              </a:spcAft>
            </a:pPr>
            <a:endParaRPr lang="es-ES" sz="1200" dirty="0" smtClean="0"/>
          </a:p>
          <a:p>
            <a:pPr lvl="1" algn="just">
              <a:spcBef>
                <a:spcPts val="300"/>
              </a:spcBef>
              <a:spcAft>
                <a:spcPts val="300"/>
              </a:spcAft>
            </a:pPr>
            <a:r>
              <a:rPr lang="es-ES" sz="1200" b="1" dirty="0" smtClean="0">
                <a:solidFill>
                  <a:srgbClr val="0070C0"/>
                </a:solidFill>
              </a:rPr>
              <a:t>Todo </a:t>
            </a:r>
            <a:r>
              <a:rPr lang="es-ES" sz="1200" b="1" dirty="0">
                <a:solidFill>
                  <a:srgbClr val="0070C0"/>
                </a:solidFill>
              </a:rPr>
              <a:t>este equipo coordinado de profesionales  le guiará y apoyará a lo largo de todo el tiempo que dure el proceso de </a:t>
            </a:r>
            <a:r>
              <a:rPr lang="es-ES" sz="1200" b="1" dirty="0" smtClean="0">
                <a:solidFill>
                  <a:srgbClr val="0070C0"/>
                </a:solidFill>
              </a:rPr>
              <a:t>administración de la Quimioterapia.</a:t>
            </a:r>
            <a:endParaRPr lang="es-ES" sz="1200" b="1" dirty="0">
              <a:solidFill>
                <a:srgbClr val="0070C0"/>
              </a:solidFill>
            </a:endParaRPr>
          </a:p>
        </p:txBody>
      </p:sp>
      <p:sp>
        <p:nvSpPr>
          <p:cNvPr id="8" name="7 Rectángulo"/>
          <p:cNvSpPr/>
          <p:nvPr/>
        </p:nvSpPr>
        <p:spPr>
          <a:xfrm>
            <a:off x="6483173" y="8765308"/>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schemeClr val="bg1"/>
                </a:solidFill>
              </a:rPr>
              <a:t>5</a:t>
            </a:r>
            <a:endParaRPr lang="es-ES" sz="900" dirty="0">
              <a:solidFill>
                <a:schemeClr val="bg1"/>
              </a:solidFill>
            </a:endParaRPr>
          </a:p>
        </p:txBody>
      </p:sp>
      <p:pic>
        <p:nvPicPr>
          <p:cNvPr id="1027" name="Picture 3" descr="74e6b03c-383d-4183-b6d2-0f971a25696f@eurprd0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0402"/>
          <a:stretch/>
        </p:blipFill>
        <p:spPr bwMode="auto">
          <a:xfrm>
            <a:off x="112340" y="5508104"/>
            <a:ext cx="6560022" cy="29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3047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38 Rectángulo"/>
          <p:cNvSpPr/>
          <p:nvPr/>
        </p:nvSpPr>
        <p:spPr>
          <a:xfrm>
            <a:off x="116632" y="5563269"/>
            <a:ext cx="6727872" cy="1240979"/>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es-ES"/>
          </a:p>
        </p:txBody>
      </p:sp>
      <p:sp>
        <p:nvSpPr>
          <p:cNvPr id="4" name="3 Rectángulo"/>
          <p:cNvSpPr/>
          <p:nvPr/>
        </p:nvSpPr>
        <p:spPr>
          <a:xfrm>
            <a:off x="55565" y="2500518"/>
            <a:ext cx="6727872" cy="1255588"/>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es-ES"/>
          </a:p>
        </p:txBody>
      </p:sp>
      <p:sp>
        <p:nvSpPr>
          <p:cNvPr id="36" name="35 Rectángulo"/>
          <p:cNvSpPr/>
          <p:nvPr/>
        </p:nvSpPr>
        <p:spPr>
          <a:xfrm>
            <a:off x="85504" y="3923928"/>
            <a:ext cx="6727872" cy="1457003"/>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5" name="4 Rectángulo"/>
          <p:cNvSpPr/>
          <p:nvPr/>
        </p:nvSpPr>
        <p:spPr>
          <a:xfrm>
            <a:off x="85505" y="107504"/>
            <a:ext cx="6613692" cy="353943"/>
          </a:xfrm>
          <a:prstGeom prst="rect">
            <a:avLst/>
          </a:prstGeom>
          <a:solidFill>
            <a:schemeClr val="tx2">
              <a:lumMod val="60000"/>
              <a:lumOff val="40000"/>
            </a:schemeClr>
          </a:solidFill>
        </p:spPr>
        <p:txBody>
          <a:bodyPr wrap="square">
            <a:spAutoFit/>
          </a:bodyPr>
          <a:lstStyle/>
          <a:p>
            <a:pPr algn="ctr"/>
            <a:r>
              <a:rPr lang="es-ES" sz="1700" b="1" dirty="0" smtClean="0">
                <a:solidFill>
                  <a:schemeClr val="bg1"/>
                </a:solidFill>
              </a:rPr>
              <a:t>3. ¿Cómo va a ser el proceso de tratamiento?</a:t>
            </a:r>
            <a:endParaRPr lang="es-ES" sz="1700" b="1" dirty="0">
              <a:solidFill>
                <a:schemeClr val="bg1"/>
              </a:solidFill>
            </a:endParaRPr>
          </a:p>
        </p:txBody>
      </p:sp>
      <p:sp>
        <p:nvSpPr>
          <p:cNvPr id="7" name="6 Rectángulo"/>
          <p:cNvSpPr/>
          <p:nvPr/>
        </p:nvSpPr>
        <p:spPr>
          <a:xfrm>
            <a:off x="74251" y="569409"/>
            <a:ext cx="6510557" cy="646331"/>
          </a:xfrm>
          <a:prstGeom prst="rect">
            <a:avLst/>
          </a:prstGeom>
        </p:spPr>
        <p:txBody>
          <a:bodyPr wrap="square">
            <a:spAutoFit/>
          </a:bodyPr>
          <a:lstStyle/>
          <a:p>
            <a:pPr algn="just"/>
            <a:r>
              <a:rPr lang="es-ES" sz="1200" b="1" dirty="0">
                <a:solidFill>
                  <a:srgbClr val="0070C0"/>
                </a:solidFill>
              </a:rPr>
              <a:t>El proceso de tratamiento con </a:t>
            </a:r>
            <a:r>
              <a:rPr lang="es-ES" sz="1200" b="1" dirty="0" smtClean="0">
                <a:solidFill>
                  <a:srgbClr val="0070C0"/>
                </a:solidFill>
              </a:rPr>
              <a:t>Quimioterapia, </a:t>
            </a:r>
            <a:r>
              <a:rPr lang="es-ES" sz="1200" b="1" dirty="0">
                <a:solidFill>
                  <a:srgbClr val="0070C0"/>
                </a:solidFill>
              </a:rPr>
              <a:t>sigue varias </a:t>
            </a:r>
            <a:r>
              <a:rPr lang="es-ES" sz="1200" b="1" dirty="0" smtClean="0">
                <a:solidFill>
                  <a:srgbClr val="0070C0"/>
                </a:solidFill>
              </a:rPr>
              <a:t>etapas. </a:t>
            </a:r>
            <a:endParaRPr lang="es-ES" sz="1200" b="1" dirty="0">
              <a:solidFill>
                <a:srgbClr val="0070C0"/>
              </a:solidFill>
            </a:endParaRPr>
          </a:p>
          <a:p>
            <a:pPr algn="just"/>
            <a:r>
              <a:rPr lang="es-ES" sz="1200" b="1" dirty="0">
                <a:solidFill>
                  <a:srgbClr val="0070C0"/>
                </a:solidFill>
              </a:rPr>
              <a:t>A continuación le explicamos la secuencia </a:t>
            </a:r>
            <a:r>
              <a:rPr lang="es-ES" sz="1200" b="1" dirty="0" smtClean="0">
                <a:solidFill>
                  <a:srgbClr val="0070C0"/>
                </a:solidFill>
              </a:rPr>
              <a:t>de </a:t>
            </a:r>
            <a:r>
              <a:rPr lang="es-ES" sz="1200" b="1" dirty="0">
                <a:solidFill>
                  <a:srgbClr val="0070C0"/>
                </a:solidFill>
              </a:rPr>
              <a:t>etapas o fases que va a seguir, y una breve descripción sobre el objetivo de las mismas.</a:t>
            </a:r>
          </a:p>
        </p:txBody>
      </p:sp>
      <p:sp>
        <p:nvSpPr>
          <p:cNvPr id="8" name="7 CuadroTexto"/>
          <p:cNvSpPr txBox="1"/>
          <p:nvPr/>
        </p:nvSpPr>
        <p:spPr>
          <a:xfrm>
            <a:off x="1198252" y="1447391"/>
            <a:ext cx="966231" cy="338554"/>
          </a:xfrm>
          <a:prstGeom prst="rect">
            <a:avLst/>
          </a:prstGeom>
          <a:solidFill>
            <a:schemeClr val="accent2">
              <a:lumMod val="60000"/>
              <a:lumOff val="40000"/>
            </a:schemeClr>
          </a:solidFill>
          <a:ln>
            <a:no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ES" sz="800" b="1" dirty="0" smtClean="0">
                <a:solidFill>
                  <a:schemeClr val="bg1">
                    <a:lumMod val="95000"/>
                  </a:schemeClr>
                </a:solidFill>
              </a:rPr>
              <a:t>CONSULTA DE DIAGNÓSTICO</a:t>
            </a:r>
            <a:endParaRPr lang="es-ES" sz="800" b="1" dirty="0">
              <a:solidFill>
                <a:schemeClr val="bg1">
                  <a:lumMod val="95000"/>
                </a:schemeClr>
              </a:solidFill>
            </a:endParaRPr>
          </a:p>
        </p:txBody>
      </p:sp>
      <p:sp>
        <p:nvSpPr>
          <p:cNvPr id="9" name="8 CuadroTexto"/>
          <p:cNvSpPr txBox="1"/>
          <p:nvPr/>
        </p:nvSpPr>
        <p:spPr>
          <a:xfrm>
            <a:off x="2278372" y="1447391"/>
            <a:ext cx="1008112" cy="338554"/>
          </a:xfrm>
          <a:prstGeom prst="rect">
            <a:avLst/>
          </a:prstGeom>
          <a:solidFill>
            <a:schemeClr val="tx2">
              <a:lumMod val="40000"/>
              <a:lumOff val="6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s-ES"/>
            </a:defPPr>
            <a:lvl1pPr algn="ctr">
              <a:defRPr sz="800" b="1">
                <a:solidFill>
                  <a:schemeClr val="bg1">
                    <a:lumMod val="95000"/>
                  </a:schemeClr>
                </a:solidFill>
              </a:defRPr>
            </a:lvl1pPr>
          </a:lstStyle>
          <a:p>
            <a:r>
              <a:rPr lang="es-ES" dirty="0" smtClean="0"/>
              <a:t>CONSULTA DE VALORACIÓN</a:t>
            </a:r>
            <a:endParaRPr lang="es-ES" dirty="0"/>
          </a:p>
        </p:txBody>
      </p:sp>
      <p:sp>
        <p:nvSpPr>
          <p:cNvPr id="10" name="9 CuadroTexto"/>
          <p:cNvSpPr txBox="1"/>
          <p:nvPr/>
        </p:nvSpPr>
        <p:spPr>
          <a:xfrm>
            <a:off x="3430500" y="1447391"/>
            <a:ext cx="1169638" cy="338554"/>
          </a:xfrm>
          <a:prstGeom prst="rect">
            <a:avLst/>
          </a:prstGeom>
          <a:solidFill>
            <a:schemeClr val="accent3">
              <a:lumMod val="40000"/>
              <a:lumOff val="6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s-ES"/>
            </a:defPPr>
            <a:lvl1pPr algn="ctr">
              <a:defRPr sz="800" b="1">
                <a:solidFill>
                  <a:schemeClr val="bg1">
                    <a:lumMod val="95000"/>
                  </a:schemeClr>
                </a:solidFill>
              </a:defRPr>
            </a:lvl1pPr>
          </a:lstStyle>
          <a:p>
            <a:r>
              <a:rPr lang="es-ES" dirty="0" smtClean="0">
                <a:solidFill>
                  <a:schemeClr val="tx2">
                    <a:lumMod val="60000"/>
                    <a:lumOff val="40000"/>
                  </a:schemeClr>
                </a:solidFill>
              </a:rPr>
              <a:t>GESTIÓN DEL TRATAMIENTO</a:t>
            </a:r>
            <a:endParaRPr lang="es-ES" dirty="0">
              <a:solidFill>
                <a:schemeClr val="tx2">
                  <a:lumMod val="60000"/>
                  <a:lumOff val="40000"/>
                </a:schemeClr>
              </a:solidFill>
            </a:endParaRPr>
          </a:p>
        </p:txBody>
      </p:sp>
      <p:sp>
        <p:nvSpPr>
          <p:cNvPr id="13" name="12 CuadroTexto"/>
          <p:cNvSpPr txBox="1"/>
          <p:nvPr/>
        </p:nvSpPr>
        <p:spPr>
          <a:xfrm>
            <a:off x="4726644" y="1447391"/>
            <a:ext cx="936104" cy="338554"/>
          </a:xfrm>
          <a:prstGeom prst="rect">
            <a:avLst/>
          </a:prstGeom>
          <a:solidFill>
            <a:schemeClr val="accent4">
              <a:lumMod val="60000"/>
              <a:lumOff val="4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s-ES"/>
            </a:defPPr>
            <a:lvl1pPr algn="ctr">
              <a:defRPr sz="800" b="1">
                <a:solidFill>
                  <a:schemeClr val="bg1">
                    <a:lumMod val="95000"/>
                  </a:schemeClr>
                </a:solidFill>
              </a:defRPr>
            </a:lvl1pPr>
          </a:lstStyle>
          <a:p>
            <a:r>
              <a:rPr lang="es-ES" dirty="0" smtClean="0"/>
              <a:t>ACOGIDA EN HHDO</a:t>
            </a:r>
            <a:endParaRPr lang="es-ES" dirty="0"/>
          </a:p>
        </p:txBody>
      </p:sp>
      <p:sp>
        <p:nvSpPr>
          <p:cNvPr id="2" name="1 Rectángulo"/>
          <p:cNvSpPr/>
          <p:nvPr/>
        </p:nvSpPr>
        <p:spPr>
          <a:xfrm>
            <a:off x="1155871" y="1358506"/>
            <a:ext cx="4794908" cy="864096"/>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Elipse"/>
          <p:cNvSpPr/>
          <p:nvPr/>
        </p:nvSpPr>
        <p:spPr>
          <a:xfrm>
            <a:off x="1486284" y="1862562"/>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1</a:t>
            </a:r>
            <a:endParaRPr lang="es-ES" sz="900" b="1" dirty="0">
              <a:solidFill>
                <a:schemeClr val="tx2">
                  <a:lumMod val="60000"/>
                  <a:lumOff val="40000"/>
                </a:schemeClr>
              </a:solidFill>
            </a:endParaRPr>
          </a:p>
        </p:txBody>
      </p:sp>
      <p:sp>
        <p:nvSpPr>
          <p:cNvPr id="16" name="15 Elipse"/>
          <p:cNvSpPr/>
          <p:nvPr/>
        </p:nvSpPr>
        <p:spPr>
          <a:xfrm>
            <a:off x="2638412" y="1862562"/>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2</a:t>
            </a:r>
            <a:endParaRPr lang="es-ES" sz="900" b="1" dirty="0">
              <a:solidFill>
                <a:schemeClr val="tx2">
                  <a:lumMod val="60000"/>
                  <a:lumOff val="40000"/>
                </a:schemeClr>
              </a:solidFill>
            </a:endParaRPr>
          </a:p>
        </p:txBody>
      </p:sp>
      <p:sp>
        <p:nvSpPr>
          <p:cNvPr id="17" name="16 Elipse"/>
          <p:cNvSpPr/>
          <p:nvPr/>
        </p:nvSpPr>
        <p:spPr>
          <a:xfrm>
            <a:off x="3871303" y="1862562"/>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3</a:t>
            </a:r>
            <a:endParaRPr lang="es-ES" sz="900" b="1" dirty="0">
              <a:solidFill>
                <a:schemeClr val="tx2">
                  <a:lumMod val="60000"/>
                  <a:lumOff val="40000"/>
                </a:schemeClr>
              </a:solidFill>
            </a:endParaRPr>
          </a:p>
        </p:txBody>
      </p:sp>
      <p:sp>
        <p:nvSpPr>
          <p:cNvPr id="20" name="19 Elipse"/>
          <p:cNvSpPr/>
          <p:nvPr/>
        </p:nvSpPr>
        <p:spPr>
          <a:xfrm>
            <a:off x="5050680" y="1862562"/>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4</a:t>
            </a:r>
            <a:endParaRPr lang="es-ES" sz="900" b="1" dirty="0">
              <a:solidFill>
                <a:schemeClr val="tx2">
                  <a:lumMod val="60000"/>
                  <a:lumOff val="40000"/>
                </a:schemeClr>
              </a:solidFill>
            </a:endParaRPr>
          </a:p>
        </p:txBody>
      </p:sp>
      <p:sp>
        <p:nvSpPr>
          <p:cNvPr id="24" name="23 Rectángulo"/>
          <p:cNvSpPr/>
          <p:nvPr/>
        </p:nvSpPr>
        <p:spPr>
          <a:xfrm>
            <a:off x="2150152" y="2555776"/>
            <a:ext cx="4434656" cy="1200329"/>
          </a:xfrm>
          <a:prstGeom prst="rect">
            <a:avLst/>
          </a:prstGeom>
          <a:ln>
            <a:noFill/>
          </a:ln>
        </p:spPr>
        <p:txBody>
          <a:bodyPr wrap="square">
            <a:spAutoFit/>
          </a:bodyPr>
          <a:lstStyle/>
          <a:p>
            <a:pPr algn="just"/>
            <a:r>
              <a:rPr lang="es-ES" sz="1200" b="1" u="sng" dirty="0" smtClean="0">
                <a:solidFill>
                  <a:srgbClr val="0070C0"/>
                </a:solidFill>
              </a:rPr>
              <a:t>Consulta de Diagnóstico</a:t>
            </a:r>
            <a:r>
              <a:rPr lang="es-ES" sz="1200" b="1" dirty="0" smtClean="0">
                <a:solidFill>
                  <a:srgbClr val="0070C0"/>
                </a:solidFill>
              </a:rPr>
              <a:t>: Cuando llame al Servicio de Oncología le indicarán que debe acudir a la Clínica IMQ </a:t>
            </a:r>
            <a:r>
              <a:rPr lang="es-ES" sz="1200" b="1" dirty="0" err="1" smtClean="0">
                <a:solidFill>
                  <a:srgbClr val="0070C0"/>
                </a:solidFill>
              </a:rPr>
              <a:t>Zorrotzaurre</a:t>
            </a:r>
            <a:r>
              <a:rPr lang="es-ES" sz="1200" b="1" dirty="0" smtClean="0">
                <a:solidFill>
                  <a:srgbClr val="0070C0"/>
                </a:solidFill>
              </a:rPr>
              <a:t> para dejar todas las pruebas que se la hayan realizado hasta ahora, ya sean pruebas e información de otros centros como de las Clínicas mismas. Poco después, le llamarán para informarle sobre la hora y el día de la cita con su Oncólogo.</a:t>
            </a:r>
          </a:p>
        </p:txBody>
      </p:sp>
      <p:sp>
        <p:nvSpPr>
          <p:cNvPr id="27" name="26 Elipse"/>
          <p:cNvSpPr/>
          <p:nvPr/>
        </p:nvSpPr>
        <p:spPr>
          <a:xfrm>
            <a:off x="116632" y="2987824"/>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1</a:t>
            </a:r>
            <a:endParaRPr lang="es-ES" sz="900" b="1" dirty="0">
              <a:solidFill>
                <a:schemeClr val="tx2">
                  <a:lumMod val="60000"/>
                  <a:lumOff val="40000"/>
                </a:schemeClr>
              </a:solidFill>
            </a:endParaRPr>
          </a:p>
        </p:txBody>
      </p:sp>
      <p:sp>
        <p:nvSpPr>
          <p:cNvPr id="34" name="33 Elipse"/>
          <p:cNvSpPr/>
          <p:nvPr/>
        </p:nvSpPr>
        <p:spPr>
          <a:xfrm>
            <a:off x="149521" y="4572000"/>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2</a:t>
            </a:r>
            <a:endParaRPr lang="es-ES" sz="900" b="1" dirty="0">
              <a:solidFill>
                <a:schemeClr val="tx2">
                  <a:lumMod val="60000"/>
                  <a:lumOff val="40000"/>
                </a:schemeClr>
              </a:solidFill>
            </a:endParaRPr>
          </a:p>
        </p:txBody>
      </p:sp>
      <p:sp>
        <p:nvSpPr>
          <p:cNvPr id="11" name="10 Rectángulo"/>
          <p:cNvSpPr/>
          <p:nvPr/>
        </p:nvSpPr>
        <p:spPr>
          <a:xfrm>
            <a:off x="2247581" y="3995936"/>
            <a:ext cx="4370115" cy="1384995"/>
          </a:xfrm>
          <a:prstGeom prst="rect">
            <a:avLst/>
          </a:prstGeom>
        </p:spPr>
        <p:txBody>
          <a:bodyPr wrap="square">
            <a:spAutoFit/>
          </a:bodyPr>
          <a:lstStyle/>
          <a:p>
            <a:pPr lvl="0" algn="just"/>
            <a:r>
              <a:rPr lang="es-ES" sz="1200" b="1" u="sng" dirty="0" smtClean="0">
                <a:solidFill>
                  <a:srgbClr val="0070C0"/>
                </a:solidFill>
              </a:rPr>
              <a:t>Consulta de Valoración</a:t>
            </a:r>
            <a:r>
              <a:rPr lang="es-ES" sz="1200" b="1" dirty="0" smtClean="0">
                <a:solidFill>
                  <a:srgbClr val="0070C0"/>
                </a:solidFill>
              </a:rPr>
              <a:t>: El </a:t>
            </a:r>
            <a:r>
              <a:rPr lang="es-ES" sz="1200" b="1" dirty="0">
                <a:solidFill>
                  <a:srgbClr val="0070C0"/>
                </a:solidFill>
              </a:rPr>
              <a:t>oncólogo tras </a:t>
            </a:r>
            <a:r>
              <a:rPr lang="es-ES" sz="1200" b="1" dirty="0" smtClean="0">
                <a:solidFill>
                  <a:srgbClr val="0070C0"/>
                </a:solidFill>
              </a:rPr>
              <a:t>el estudio de la información y pruebas aportadas por el paciente, le realizará una valoración clínica así como un planteamiento terapéutico. Será en esta consulta cuando usted reciba el mayor volumen de información por lo que le aconsejamos venga acompañado y aproveche para resolver cualquier duda o sugerencia con el médico.</a:t>
            </a:r>
          </a:p>
        </p:txBody>
      </p:sp>
      <p:sp>
        <p:nvSpPr>
          <p:cNvPr id="32" name="31 Rectángulo"/>
          <p:cNvSpPr/>
          <p:nvPr/>
        </p:nvSpPr>
        <p:spPr>
          <a:xfrm>
            <a:off x="110526" y="7020272"/>
            <a:ext cx="6727872" cy="1457003"/>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s-ES"/>
          </a:p>
        </p:txBody>
      </p:sp>
      <p:sp>
        <p:nvSpPr>
          <p:cNvPr id="35" name="34 Elipse"/>
          <p:cNvSpPr/>
          <p:nvPr/>
        </p:nvSpPr>
        <p:spPr>
          <a:xfrm>
            <a:off x="201953" y="6183758"/>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3</a:t>
            </a:r>
            <a:endParaRPr lang="es-ES" sz="900" b="1" dirty="0">
              <a:solidFill>
                <a:schemeClr val="tx2">
                  <a:lumMod val="60000"/>
                  <a:lumOff val="40000"/>
                </a:schemeClr>
              </a:solidFill>
            </a:endParaRPr>
          </a:p>
        </p:txBody>
      </p:sp>
      <p:sp>
        <p:nvSpPr>
          <p:cNvPr id="37" name="36 Rectángulo"/>
          <p:cNvSpPr/>
          <p:nvPr/>
        </p:nvSpPr>
        <p:spPr>
          <a:xfrm>
            <a:off x="2276872" y="7123674"/>
            <a:ext cx="4370115" cy="1015663"/>
          </a:xfrm>
          <a:prstGeom prst="rect">
            <a:avLst/>
          </a:prstGeom>
        </p:spPr>
        <p:txBody>
          <a:bodyPr wrap="square">
            <a:spAutoFit/>
          </a:bodyPr>
          <a:lstStyle/>
          <a:p>
            <a:pPr lvl="0" algn="just"/>
            <a:r>
              <a:rPr lang="es-ES" sz="1200" b="1" u="sng" dirty="0" smtClean="0">
                <a:solidFill>
                  <a:srgbClr val="0070C0"/>
                </a:solidFill>
              </a:rPr>
              <a:t>Acogida en el Hospital de Día Oncológico</a:t>
            </a:r>
            <a:r>
              <a:rPr lang="es-ES" sz="1200" b="1" dirty="0" smtClean="0">
                <a:solidFill>
                  <a:srgbClr val="0070C0"/>
                </a:solidFill>
              </a:rPr>
              <a:t>: Una vez usted tenga que empezar con el tratamiento de Quimioterapia, la enfermera de enlace le realizará la acogida al Hospital de Día Oncológico, lugar donde recibirá el tratamiento. Le explicará su funcionamiento y en que consiste. </a:t>
            </a:r>
          </a:p>
        </p:txBody>
      </p:sp>
      <p:sp>
        <p:nvSpPr>
          <p:cNvPr id="38" name="37 Elipse"/>
          <p:cNvSpPr/>
          <p:nvPr/>
        </p:nvSpPr>
        <p:spPr>
          <a:xfrm>
            <a:off x="228222" y="7648051"/>
            <a:ext cx="288032" cy="216024"/>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b="1" dirty="0" smtClean="0">
                <a:solidFill>
                  <a:schemeClr val="tx2">
                    <a:lumMod val="60000"/>
                    <a:lumOff val="40000"/>
                  </a:schemeClr>
                </a:solidFill>
              </a:rPr>
              <a:t>4</a:t>
            </a:r>
            <a:endParaRPr lang="es-ES" sz="900" b="1" dirty="0">
              <a:solidFill>
                <a:schemeClr val="tx2">
                  <a:lumMod val="60000"/>
                  <a:lumOff val="40000"/>
                </a:schemeClr>
              </a:solidFill>
            </a:endParaRPr>
          </a:p>
        </p:txBody>
      </p:sp>
      <p:sp>
        <p:nvSpPr>
          <p:cNvPr id="15" name="AutoShape 6" descr="Resultado de imagen de enferme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40" name="39 Rectángulo"/>
          <p:cNvSpPr/>
          <p:nvPr/>
        </p:nvSpPr>
        <p:spPr>
          <a:xfrm>
            <a:off x="2276872" y="5768259"/>
            <a:ext cx="4370115" cy="1015663"/>
          </a:xfrm>
          <a:prstGeom prst="rect">
            <a:avLst/>
          </a:prstGeom>
        </p:spPr>
        <p:txBody>
          <a:bodyPr wrap="square">
            <a:spAutoFit/>
          </a:bodyPr>
          <a:lstStyle/>
          <a:p>
            <a:pPr lvl="0" algn="just"/>
            <a:r>
              <a:rPr lang="es-ES" sz="1200" b="1" u="sng" dirty="0" smtClean="0">
                <a:solidFill>
                  <a:srgbClr val="0070C0"/>
                </a:solidFill>
              </a:rPr>
              <a:t>Gestión del tratamiento</a:t>
            </a:r>
            <a:r>
              <a:rPr lang="es-ES" sz="1200" b="1" dirty="0" smtClean="0">
                <a:solidFill>
                  <a:srgbClr val="0070C0"/>
                </a:solidFill>
              </a:rPr>
              <a:t>: Tras la consulta con el oncólogo, la enfermera de enlace le informará y explicará sobre el tratamiento que debe seguir así como el día y la hora en la que debe empezar con el mismo. Aproveche para resolver aquellas dudas que puedan surgirle.</a:t>
            </a:r>
          </a:p>
        </p:txBody>
      </p:sp>
      <p:sp>
        <p:nvSpPr>
          <p:cNvPr id="30" name="29 Rectángulo"/>
          <p:cNvSpPr/>
          <p:nvPr/>
        </p:nvSpPr>
        <p:spPr>
          <a:xfrm>
            <a:off x="188640" y="8782807"/>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prstClr val="white"/>
                </a:solidFill>
              </a:rPr>
              <a:t>6</a:t>
            </a:r>
          </a:p>
        </p:txBody>
      </p:sp>
      <p:pic>
        <p:nvPicPr>
          <p:cNvPr id="1026" name="Picture 2" descr="S:\CLINICA\Calidad\04 GUIAS INFORMATIVAS PACIENTE\002 GUIA INFORMATIVA AL PACIENTE\12 Oncología\oncologia\fotos 2018\IMG_002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692" t="11901" r="12718" b="9124"/>
          <a:stretch/>
        </p:blipFill>
        <p:spPr bwMode="auto">
          <a:xfrm>
            <a:off x="620688" y="4110963"/>
            <a:ext cx="1473985" cy="115494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fa8823f9-69c8-4fcb-becd-e1a5a3d344a7@eurprd0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2669" b="12962"/>
          <a:stretch/>
        </p:blipFill>
        <p:spPr bwMode="auto">
          <a:xfrm>
            <a:off x="692696" y="7226994"/>
            <a:ext cx="1457455" cy="1089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32 Imagen"/>
          <p:cNvPicPr>
            <a:picLocks noChangeAspect="1"/>
          </p:cNvPicPr>
          <p:nvPr/>
        </p:nvPicPr>
        <p:blipFill rotWithShape="1">
          <a:blip r:embed="rId4" cstate="print">
            <a:extLst>
              <a:ext uri="{28A0092B-C50C-407E-A947-70E740481C1C}">
                <a14:useLocalDpi xmlns:a14="http://schemas.microsoft.com/office/drawing/2010/main" val="0"/>
              </a:ext>
            </a:extLst>
          </a:blip>
          <a:srcRect l="25872" t="24264" r="26926" b="37863"/>
          <a:stretch/>
        </p:blipFill>
        <p:spPr>
          <a:xfrm>
            <a:off x="635409" y="5692402"/>
            <a:ext cx="1618536" cy="973996"/>
          </a:xfrm>
          <a:prstGeom prst="rect">
            <a:avLst/>
          </a:prstGeom>
        </p:spPr>
      </p:pic>
      <p:pic>
        <p:nvPicPr>
          <p:cNvPr id="12" name="Picture 2" descr="S:\CLINICA\Calidad\01 COMISIONES\012 HOSPITAL DE DÍA ONCO\03_ GUIAS INFORMATIVAS\2017\FOTOS\IMG_461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2265" y="2634974"/>
            <a:ext cx="1510829" cy="1007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488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06458" y="611560"/>
            <a:ext cx="6613693" cy="5262979"/>
          </a:xfrm>
          <a:prstGeom prst="rect">
            <a:avLst/>
          </a:prstGeom>
        </p:spPr>
        <p:txBody>
          <a:bodyPr wrap="square">
            <a:spAutoFit/>
          </a:bodyPr>
          <a:lstStyle/>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No debe tomar ninguna otra medicación</a:t>
            </a:r>
            <a:r>
              <a:rPr lang="es-ES" sz="1200" b="1" dirty="0" smtClean="0">
                <a:solidFill>
                  <a:srgbClr val="0070C0"/>
                </a:solidFill>
              </a:rPr>
              <a:t>, </a:t>
            </a:r>
            <a:r>
              <a:rPr lang="es-ES" sz="1200" b="1" dirty="0">
                <a:solidFill>
                  <a:srgbClr val="0070C0"/>
                </a:solidFill>
              </a:rPr>
              <a:t>que no haya sido prescrita por su médico. Es muy importante que informe al médico de cualquier otra medicación que esté tomando, ya sea para la hipertensión arterial, alteraciones cardiacas u otras.</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No se extraiga piezas dentarias ni se someta a ninguna intervención por el dentista mientras esté en tratamiento. Ante cualquier complicación o infección en la boca, coménteselo al oncólogo.</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Mantenga una adecuada nutrición.</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Mantenga una adecuada higiene corporal y bucal.</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Dúchese a diario. Lávese las manos antes de comer y después de ir al baño. Cepíllese los dientes tras cada </a:t>
            </a:r>
            <a:r>
              <a:rPr lang="es-ES" sz="1200" b="1" dirty="0" smtClean="0">
                <a:solidFill>
                  <a:srgbClr val="0070C0"/>
                </a:solidFill>
              </a:rPr>
              <a:t>comida.</a:t>
            </a:r>
            <a:endParaRPr lang="es-ES" sz="1200" b="1" dirty="0">
              <a:solidFill>
                <a:srgbClr val="0070C0"/>
              </a:solidFill>
            </a:endParaRP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Beber abundantes líquidos 2 litros/ día, en forma de agua, zumos, infusiones, caldos etc. Esto ayuda a eliminar los efectos tóxicos del tratamiento. Evite el alcohol.</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Mantenga una actividad diaria. La ocupación en algo de su agrado le reportara bienestar. Si es posible, procure seguir realizando su actividad social habitual.</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Descanse. Su cuerpo está sometido a un tratamiento y necesita estar descansando. Dormir 8 horas al día le ayudará. Es bueno echar la siesta</a:t>
            </a:r>
            <a:r>
              <a:rPr lang="es-ES" sz="1200" b="1" dirty="0" smtClean="0">
                <a:solidFill>
                  <a:srgbClr val="0070C0"/>
                </a:solidFill>
              </a:rPr>
              <a:t>.</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En época de gripe, siga las indicaciones de su médico sobre la conveniencia o no de vacunarse</a:t>
            </a:r>
            <a:r>
              <a:rPr lang="es-ES" sz="1200" b="1" dirty="0" smtClean="0">
                <a:solidFill>
                  <a:srgbClr val="0070C0"/>
                </a:solidFill>
              </a:rPr>
              <a:t>.</a:t>
            </a:r>
            <a:endParaRPr lang="es-ES" sz="1200" b="1" dirty="0">
              <a:solidFill>
                <a:srgbClr val="0070C0"/>
              </a:solidFill>
            </a:endParaRP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Procure disponer de momentos de relax y evitar el estrés.</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El día del tratamiento y los tres días siguientes, recuerde que después de usar la taza de baño y de dar dos veces a la bomba, ha de echar un chorro de lejía en su interior. De esta forma se inactivan los compuestos de quimioterapia que se excreten con la orina y las heces.</a:t>
            </a:r>
          </a:p>
          <a:p>
            <a:pPr marL="171450" indent="-171450" algn="just">
              <a:spcBef>
                <a:spcPts val="300"/>
              </a:spcBef>
              <a:spcAft>
                <a:spcPts val="300"/>
              </a:spcAft>
              <a:buClr>
                <a:srgbClr val="1F497D"/>
              </a:buClr>
              <a:buFont typeface="Arial" pitchFamily="34" charset="0"/>
              <a:buChar char="•"/>
            </a:pPr>
            <a:r>
              <a:rPr lang="es-ES" sz="1200" b="1" dirty="0">
                <a:solidFill>
                  <a:srgbClr val="0070C0"/>
                </a:solidFill>
              </a:rPr>
              <a:t>Es preferible que el día del tratamiento no conduzca. Algunos de los fármacos pueden afectar a los reflejos</a:t>
            </a:r>
            <a:r>
              <a:rPr lang="es-ES" sz="1200" b="1" dirty="0" smtClean="0">
                <a:solidFill>
                  <a:srgbClr val="0070C0"/>
                </a:solidFill>
              </a:rPr>
              <a:t>.</a:t>
            </a:r>
          </a:p>
          <a:p>
            <a:pPr marL="171450" indent="-171450" algn="just">
              <a:spcBef>
                <a:spcPts val="300"/>
              </a:spcBef>
              <a:spcAft>
                <a:spcPts val="300"/>
              </a:spcAft>
              <a:buClr>
                <a:srgbClr val="1F497D"/>
              </a:buClr>
              <a:buFont typeface="Arial" pitchFamily="34" charset="0"/>
              <a:buChar char="•"/>
            </a:pPr>
            <a:r>
              <a:rPr lang="es-ES" sz="1200" b="1" dirty="0" smtClean="0">
                <a:solidFill>
                  <a:srgbClr val="0070C0"/>
                </a:solidFill>
              </a:rPr>
              <a:t>Antes de ponerse cualquier vacuna, consulte con un oncólogo.</a:t>
            </a:r>
          </a:p>
        </p:txBody>
      </p:sp>
      <p:sp>
        <p:nvSpPr>
          <p:cNvPr id="14" name="13 Rectángulo"/>
          <p:cNvSpPr/>
          <p:nvPr/>
        </p:nvSpPr>
        <p:spPr>
          <a:xfrm>
            <a:off x="85505" y="107504"/>
            <a:ext cx="6613692" cy="353943"/>
          </a:xfrm>
          <a:prstGeom prst="rect">
            <a:avLst/>
          </a:prstGeom>
          <a:solidFill>
            <a:schemeClr val="tx2">
              <a:lumMod val="60000"/>
              <a:lumOff val="40000"/>
            </a:schemeClr>
          </a:solidFill>
        </p:spPr>
        <p:txBody>
          <a:bodyPr wrap="square">
            <a:spAutoFit/>
          </a:bodyPr>
          <a:lstStyle/>
          <a:p>
            <a:pPr algn="ctr"/>
            <a:r>
              <a:rPr lang="es-ES" sz="1700" b="1" dirty="0" smtClean="0">
                <a:solidFill>
                  <a:prstClr val="white"/>
                </a:solidFill>
              </a:rPr>
              <a:t>4.  Recomendaciones GENERALES</a:t>
            </a:r>
            <a:endParaRPr lang="es-ES" sz="1700" b="1" dirty="0">
              <a:solidFill>
                <a:prstClr val="white"/>
              </a:solidFill>
            </a:endParaRPr>
          </a:p>
        </p:txBody>
      </p:sp>
      <p:sp>
        <p:nvSpPr>
          <p:cNvPr id="5" name="4 Rectángulo"/>
          <p:cNvSpPr/>
          <p:nvPr/>
        </p:nvSpPr>
        <p:spPr>
          <a:xfrm>
            <a:off x="188640" y="6172726"/>
            <a:ext cx="6592739" cy="415498"/>
          </a:xfrm>
          <a:prstGeom prst="rect">
            <a:avLst/>
          </a:prstGeom>
          <a:solidFill>
            <a:schemeClr val="tx2">
              <a:lumMod val="60000"/>
              <a:lumOff val="40000"/>
            </a:schemeClr>
          </a:solidFill>
        </p:spPr>
        <p:txBody>
          <a:bodyPr wrap="square">
            <a:spAutoFit/>
          </a:bodyPr>
          <a:lstStyle/>
          <a:p>
            <a:pPr algn="ctr">
              <a:defRPr/>
            </a:pPr>
            <a:r>
              <a:rPr lang="es-ES" sz="1050" b="1" dirty="0" smtClean="0">
                <a:solidFill>
                  <a:prstClr val="white"/>
                </a:solidFill>
                <a:latin typeface="ITC Avant Garde Gothic Demi" pitchFamily="34" charset="0"/>
              </a:rPr>
              <a:t>Cada </a:t>
            </a:r>
            <a:r>
              <a:rPr lang="es-ES" sz="1050" b="1" dirty="0">
                <a:solidFill>
                  <a:prstClr val="white"/>
                </a:solidFill>
                <a:latin typeface="ITC Avant Garde Gothic Demi" pitchFamily="34" charset="0"/>
              </a:rPr>
              <a:t>caso es diferente. Le aconsejamos que evite hacer comparaciones con otras personas. Tenga en cuenta que nadie mejor que el personal que le atiende para comentar sus dudas.</a:t>
            </a:r>
          </a:p>
        </p:txBody>
      </p:sp>
      <p:sp>
        <p:nvSpPr>
          <p:cNvPr id="12" name="11 Rectángulo"/>
          <p:cNvSpPr/>
          <p:nvPr/>
        </p:nvSpPr>
        <p:spPr>
          <a:xfrm>
            <a:off x="300147" y="6783243"/>
            <a:ext cx="6399049" cy="1749197"/>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200"/>
              </a:spcBef>
              <a:defRPr/>
            </a:pPr>
            <a:r>
              <a:rPr lang="es-ES" sz="1200" b="1" dirty="0">
                <a:solidFill>
                  <a:srgbClr val="0070C0"/>
                </a:solidFill>
              </a:rPr>
              <a:t>Si presenta:</a:t>
            </a:r>
          </a:p>
          <a:p>
            <a:pPr marL="638175" lvl="1" indent="-180975">
              <a:spcBef>
                <a:spcPts val="200"/>
              </a:spcBef>
              <a:buFont typeface="Arial" pitchFamily="34" charset="0"/>
              <a:buChar char="•"/>
              <a:defRPr/>
            </a:pPr>
            <a:r>
              <a:rPr lang="es-ES" sz="1200" b="1" dirty="0">
                <a:solidFill>
                  <a:srgbClr val="0070C0"/>
                </a:solidFill>
              </a:rPr>
              <a:t>Fiebre superior a 38 </a:t>
            </a:r>
            <a:r>
              <a:rPr lang="es-ES" sz="1200" b="1" dirty="0" err="1">
                <a:solidFill>
                  <a:srgbClr val="0070C0"/>
                </a:solidFill>
              </a:rPr>
              <a:t>ªC</a:t>
            </a:r>
            <a:endParaRPr lang="es-ES" sz="1200" b="1" dirty="0">
              <a:solidFill>
                <a:srgbClr val="0070C0"/>
              </a:solidFill>
            </a:endParaRPr>
          </a:p>
          <a:p>
            <a:pPr marL="638175" lvl="1" indent="-180975">
              <a:spcBef>
                <a:spcPts val="200"/>
              </a:spcBef>
              <a:buFont typeface="Arial" pitchFamily="34" charset="0"/>
              <a:buChar char="•"/>
              <a:defRPr/>
            </a:pPr>
            <a:r>
              <a:rPr lang="es-ES" sz="1200" b="1" dirty="0">
                <a:solidFill>
                  <a:srgbClr val="0070C0"/>
                </a:solidFill>
              </a:rPr>
              <a:t>Inflamación en la mucosa de la boca que le impide la alimentación</a:t>
            </a:r>
          </a:p>
          <a:p>
            <a:pPr marL="638175" lvl="1" indent="-180975">
              <a:spcBef>
                <a:spcPts val="200"/>
              </a:spcBef>
              <a:buFont typeface="Arial" pitchFamily="34" charset="0"/>
              <a:buChar char="•"/>
              <a:defRPr/>
            </a:pPr>
            <a:r>
              <a:rPr lang="es-ES" sz="1200" b="1" dirty="0">
                <a:solidFill>
                  <a:srgbClr val="0070C0"/>
                </a:solidFill>
              </a:rPr>
              <a:t>Vómitos que no mejoran con el tratamiento médico</a:t>
            </a:r>
          </a:p>
          <a:p>
            <a:pPr marL="638175" lvl="1" indent="-180975">
              <a:spcBef>
                <a:spcPts val="200"/>
              </a:spcBef>
              <a:buFont typeface="Arial" pitchFamily="34" charset="0"/>
              <a:buChar char="•"/>
              <a:defRPr/>
            </a:pPr>
            <a:r>
              <a:rPr lang="es-ES" sz="1200" b="1" dirty="0">
                <a:solidFill>
                  <a:srgbClr val="0070C0"/>
                </a:solidFill>
              </a:rPr>
              <a:t>Diarrea persistente</a:t>
            </a:r>
          </a:p>
          <a:p>
            <a:pPr marL="638175" lvl="1" indent="-180975">
              <a:spcBef>
                <a:spcPts val="200"/>
              </a:spcBef>
              <a:buFont typeface="Arial" pitchFamily="34" charset="0"/>
              <a:buChar char="•"/>
              <a:defRPr/>
            </a:pPr>
            <a:r>
              <a:rPr lang="es-ES" sz="1200" b="1" dirty="0">
                <a:solidFill>
                  <a:srgbClr val="0070C0"/>
                </a:solidFill>
              </a:rPr>
              <a:t>Aparición de hematomas o hemorragias sin traumatismo previo o mínimo</a:t>
            </a:r>
          </a:p>
          <a:p>
            <a:pPr marL="638175" lvl="1" indent="-180975">
              <a:spcBef>
                <a:spcPts val="200"/>
              </a:spcBef>
              <a:buFont typeface="Arial" pitchFamily="34" charset="0"/>
              <a:buChar char="•"/>
              <a:defRPr/>
            </a:pPr>
            <a:r>
              <a:rPr lang="es-ES" sz="1200" b="1" dirty="0">
                <a:solidFill>
                  <a:srgbClr val="0070C0"/>
                </a:solidFill>
              </a:rPr>
              <a:t>O dolor que no se puede controlar con analgésicos </a:t>
            </a:r>
          </a:p>
          <a:p>
            <a:pPr marL="180975" indent="-180975">
              <a:spcBef>
                <a:spcPts val="200"/>
              </a:spcBef>
              <a:defRPr/>
            </a:pPr>
            <a:r>
              <a:rPr lang="es-ES" sz="1200" b="1" dirty="0">
                <a:solidFill>
                  <a:srgbClr val="0070C0"/>
                </a:solidFill>
              </a:rPr>
              <a:t>Debe de ponerse en contacto con su médico o enfermera</a:t>
            </a:r>
          </a:p>
        </p:txBody>
      </p:sp>
      <p:sp>
        <p:nvSpPr>
          <p:cNvPr id="6" name="5 Rectángulo"/>
          <p:cNvSpPr/>
          <p:nvPr/>
        </p:nvSpPr>
        <p:spPr>
          <a:xfrm>
            <a:off x="6514176" y="8735513"/>
            <a:ext cx="216024"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7</a:t>
            </a:r>
            <a:endParaRPr lang="es-ES" sz="900" dirty="0">
              <a:solidFill>
                <a:prstClr val="white"/>
              </a:solidFill>
            </a:endParaRPr>
          </a:p>
        </p:txBody>
      </p:sp>
    </p:spTree>
    <p:extLst>
      <p:ext uri="{BB962C8B-B14F-4D97-AF65-F5344CB8AC3E}">
        <p14:creationId xmlns:p14="http://schemas.microsoft.com/office/powerpoint/2010/main" val="3901390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06458" y="611560"/>
            <a:ext cx="6613693" cy="1985159"/>
          </a:xfrm>
          <a:prstGeom prst="rect">
            <a:avLst/>
          </a:prstGeom>
        </p:spPr>
        <p:txBody>
          <a:bodyPr wrap="square">
            <a:spAutoFit/>
          </a:bodyPr>
          <a:lstStyle/>
          <a:p>
            <a:pPr algn="just">
              <a:spcBef>
                <a:spcPts val="300"/>
              </a:spcBef>
              <a:spcAft>
                <a:spcPts val="300"/>
              </a:spcAft>
              <a:buClr>
                <a:srgbClr val="1F497D"/>
              </a:buClr>
            </a:pPr>
            <a:r>
              <a:rPr lang="es-ES" sz="1200" b="1" dirty="0">
                <a:solidFill>
                  <a:srgbClr val="0070C0"/>
                </a:solidFill>
              </a:rPr>
              <a:t>Cada persona reacciona de manera diferente a la quimioterapia, y los efectos secundarios dependen del tipo de tratamiento. Puede que usted no llegue a presentar alguno de los efectos que se describen a continuación o lo presente de forma leve</a:t>
            </a:r>
            <a:r>
              <a:rPr lang="es-ES" sz="1200" b="1" dirty="0" smtClean="0">
                <a:solidFill>
                  <a:srgbClr val="0070C0"/>
                </a:solidFill>
              </a:rPr>
              <a:t>.</a:t>
            </a:r>
          </a:p>
          <a:p>
            <a:pPr algn="just">
              <a:spcBef>
                <a:spcPts val="300"/>
              </a:spcBef>
              <a:spcAft>
                <a:spcPts val="300"/>
              </a:spcAft>
              <a:buClr>
                <a:srgbClr val="1F497D"/>
              </a:buClr>
            </a:pPr>
            <a:r>
              <a:rPr lang="es-ES" sz="1200" b="1" dirty="0">
                <a:solidFill>
                  <a:srgbClr val="0070C0"/>
                </a:solidFill>
              </a:rPr>
              <a:t>Hay que tener en cuenta que algunos de los efectos secundarios pueden no aparecer  al principio y presentarse más adelante después de varios ciclos de tratamiento. La no presencia de estos efectos adversos no quiere decir que el tratamiento no sea eficaz, ya que los efectos beneficiosos y los tóxicos no tienen porque ir en </a:t>
            </a:r>
            <a:r>
              <a:rPr lang="es-ES" sz="1200" b="1" dirty="0" smtClean="0">
                <a:solidFill>
                  <a:srgbClr val="0070C0"/>
                </a:solidFill>
              </a:rPr>
              <a:t>paralelo.</a:t>
            </a:r>
          </a:p>
          <a:p>
            <a:pPr algn="just">
              <a:spcBef>
                <a:spcPts val="300"/>
              </a:spcBef>
              <a:spcAft>
                <a:spcPts val="300"/>
              </a:spcAft>
              <a:buClr>
                <a:srgbClr val="1F497D"/>
              </a:buClr>
            </a:pPr>
            <a:r>
              <a:rPr lang="es-ES" sz="1200" b="1" dirty="0" smtClean="0">
                <a:solidFill>
                  <a:srgbClr val="0070C0"/>
                </a:solidFill>
              </a:rPr>
              <a:t>Estos son algunos de los efectos secundarios más frecuentes:</a:t>
            </a:r>
          </a:p>
          <a:p>
            <a:pPr algn="just">
              <a:spcBef>
                <a:spcPts val="300"/>
              </a:spcBef>
              <a:spcAft>
                <a:spcPts val="300"/>
              </a:spcAft>
              <a:buClr>
                <a:srgbClr val="1F497D"/>
              </a:buClr>
            </a:pPr>
            <a:endParaRPr lang="es-ES" sz="1200" b="1" dirty="0">
              <a:solidFill>
                <a:srgbClr val="0070C0"/>
              </a:solidFill>
            </a:endParaRPr>
          </a:p>
        </p:txBody>
      </p:sp>
      <p:sp>
        <p:nvSpPr>
          <p:cNvPr id="14" name="13 Rectángulo"/>
          <p:cNvSpPr/>
          <p:nvPr/>
        </p:nvSpPr>
        <p:spPr>
          <a:xfrm>
            <a:off x="85505" y="107504"/>
            <a:ext cx="6613692" cy="369332"/>
          </a:xfrm>
          <a:prstGeom prst="rect">
            <a:avLst/>
          </a:prstGeom>
          <a:solidFill>
            <a:schemeClr val="tx2">
              <a:lumMod val="60000"/>
              <a:lumOff val="40000"/>
            </a:schemeClr>
          </a:solidFill>
        </p:spPr>
        <p:txBody>
          <a:bodyPr wrap="square">
            <a:spAutoFit/>
          </a:bodyPr>
          <a:lstStyle/>
          <a:p>
            <a:pPr algn="ctr"/>
            <a:r>
              <a:rPr lang="es-ES" b="1" dirty="0">
                <a:solidFill>
                  <a:prstClr val="white"/>
                </a:solidFill>
              </a:rPr>
              <a:t>5</a:t>
            </a:r>
            <a:r>
              <a:rPr lang="es-ES" b="1" dirty="0" smtClean="0">
                <a:solidFill>
                  <a:prstClr val="white"/>
                </a:solidFill>
              </a:rPr>
              <a:t>. Efectos secundarios más frecuentes de la quimioterapia</a:t>
            </a:r>
            <a:endParaRPr lang="es-ES" b="1" dirty="0">
              <a:solidFill>
                <a:prstClr val="white"/>
              </a:solidFill>
            </a:endParaRPr>
          </a:p>
        </p:txBody>
      </p:sp>
      <p:sp>
        <p:nvSpPr>
          <p:cNvPr id="6" name="5 Rectángulo"/>
          <p:cNvSpPr/>
          <p:nvPr/>
        </p:nvSpPr>
        <p:spPr>
          <a:xfrm>
            <a:off x="686964" y="2483768"/>
            <a:ext cx="5410774" cy="6350456"/>
          </a:xfrm>
          <a:prstGeom prst="rect">
            <a:avLst/>
          </a:prstGeom>
          <a:solidFill>
            <a:schemeClr val="tx2">
              <a:lumMod val="60000"/>
              <a:lumOff val="40000"/>
            </a:schemeClr>
          </a:solidFill>
        </p:spPr>
        <p:txBody>
          <a:bodyPr wrap="square">
            <a:spAutoFit/>
          </a:bodyPr>
          <a:lstStyle/>
          <a:p>
            <a:pPr marL="285750" indent="-285750" algn="just">
              <a:spcBef>
                <a:spcPts val="300"/>
              </a:spcBef>
              <a:spcAft>
                <a:spcPts val="300"/>
              </a:spcAft>
              <a:buClr>
                <a:schemeClr val="bg1"/>
              </a:buClr>
              <a:buFont typeface="Wingdings" pitchFamily="2" charset="2"/>
              <a:buChar char="§"/>
            </a:pPr>
            <a:r>
              <a:rPr lang="es-ES" sz="1400" b="1" dirty="0" smtClean="0">
                <a:solidFill>
                  <a:schemeClr val="bg1"/>
                </a:solidFill>
              </a:rPr>
              <a:t>Cansancio</a:t>
            </a:r>
          </a:p>
          <a:p>
            <a:pPr marL="171450" indent="-171450" algn="just">
              <a:spcBef>
                <a:spcPts val="300"/>
              </a:spcBef>
              <a:spcAft>
                <a:spcPts val="300"/>
              </a:spcAft>
              <a:buClr>
                <a:schemeClr val="bg1"/>
              </a:buClr>
              <a:buFont typeface="Wingdings" pitchFamily="2" charset="2"/>
              <a:buChar char="§"/>
            </a:pPr>
            <a:endParaRPr lang="es-ES" sz="1200" b="1" dirty="0">
              <a:solidFill>
                <a:schemeClr val="bg1"/>
              </a:solidFill>
            </a:endParaRPr>
          </a:p>
          <a:p>
            <a:pPr marL="285750" indent="-285750" algn="just">
              <a:spcBef>
                <a:spcPts val="300"/>
              </a:spcBef>
              <a:spcAft>
                <a:spcPts val="300"/>
              </a:spcAft>
              <a:buClr>
                <a:schemeClr val="bg1"/>
              </a:buClr>
              <a:buFont typeface="Wingdings" pitchFamily="2" charset="2"/>
              <a:buChar char="§"/>
            </a:pPr>
            <a:r>
              <a:rPr lang="es-ES" sz="1400" b="1" dirty="0" smtClean="0">
                <a:solidFill>
                  <a:schemeClr val="bg1"/>
                </a:solidFill>
              </a:rPr>
              <a:t>Trastornos del Aparato Digestivo</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Náuseas y vómitos</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Diarrea</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Estreñimiento</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Mucositis: bucal, vaginal, rectal</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Sequedad bucal</a:t>
            </a:r>
          </a:p>
          <a:p>
            <a:pPr marL="171450" indent="-171450" algn="just">
              <a:spcBef>
                <a:spcPts val="300"/>
              </a:spcBef>
              <a:spcAft>
                <a:spcPts val="300"/>
              </a:spcAft>
              <a:buClr>
                <a:schemeClr val="bg1"/>
              </a:buClr>
              <a:buFont typeface="Wingdings" pitchFamily="2" charset="2"/>
              <a:buChar char="§"/>
            </a:pPr>
            <a:endParaRPr lang="es-ES" sz="1200" b="1" dirty="0" smtClean="0">
              <a:solidFill>
                <a:schemeClr val="bg1"/>
              </a:solidFill>
            </a:endParaRPr>
          </a:p>
          <a:p>
            <a:pPr marL="285750" indent="-285750" algn="just">
              <a:spcBef>
                <a:spcPts val="300"/>
              </a:spcBef>
              <a:spcAft>
                <a:spcPts val="300"/>
              </a:spcAft>
              <a:buClr>
                <a:schemeClr val="bg1"/>
              </a:buClr>
              <a:buFont typeface="Wingdings" pitchFamily="2" charset="2"/>
              <a:buChar char="§"/>
            </a:pPr>
            <a:r>
              <a:rPr lang="es-ES" sz="1400" b="1" dirty="0">
                <a:solidFill>
                  <a:schemeClr val="bg1"/>
                </a:solidFill>
              </a:rPr>
              <a:t>Alteraciones en los valores de análisis de sangre</a:t>
            </a:r>
          </a:p>
          <a:p>
            <a:pPr marL="628650" lvl="1" indent="-171450" algn="just">
              <a:spcBef>
                <a:spcPts val="100"/>
              </a:spcBef>
              <a:spcAft>
                <a:spcPts val="100"/>
              </a:spcAft>
              <a:buClr>
                <a:schemeClr val="bg1"/>
              </a:buClr>
              <a:buFont typeface="Wingdings" pitchFamily="2" charset="2"/>
              <a:buChar char="§"/>
            </a:pPr>
            <a:r>
              <a:rPr lang="es-ES" sz="1200" b="1" dirty="0">
                <a:solidFill>
                  <a:schemeClr val="bg1"/>
                </a:solidFill>
              </a:rPr>
              <a:t>Anemia</a:t>
            </a:r>
          </a:p>
          <a:p>
            <a:pPr marL="628650" lvl="1" indent="-171450" algn="just">
              <a:spcBef>
                <a:spcPts val="100"/>
              </a:spcBef>
              <a:spcAft>
                <a:spcPts val="100"/>
              </a:spcAft>
              <a:buClr>
                <a:schemeClr val="bg1"/>
              </a:buClr>
              <a:buFont typeface="Wingdings" pitchFamily="2" charset="2"/>
              <a:buChar char="§"/>
            </a:pPr>
            <a:r>
              <a:rPr lang="es-ES" sz="1200" b="1" dirty="0">
                <a:solidFill>
                  <a:schemeClr val="bg1"/>
                </a:solidFill>
              </a:rPr>
              <a:t>Bajada de defensas</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Hemorragias</a:t>
            </a:r>
            <a:endParaRPr lang="es-ES" sz="1200" b="1" dirty="0">
              <a:solidFill>
                <a:schemeClr val="bg1"/>
              </a:solidFill>
            </a:endParaRPr>
          </a:p>
          <a:p>
            <a:pPr marL="171450" indent="-171450" algn="just">
              <a:spcBef>
                <a:spcPts val="100"/>
              </a:spcBef>
              <a:spcAft>
                <a:spcPts val="100"/>
              </a:spcAft>
              <a:buClr>
                <a:schemeClr val="bg1"/>
              </a:buClr>
              <a:buFont typeface="Wingdings" pitchFamily="2" charset="2"/>
              <a:buChar char="§"/>
            </a:pPr>
            <a:endParaRPr lang="es-ES" sz="1200" b="1" dirty="0">
              <a:solidFill>
                <a:schemeClr val="bg1"/>
              </a:solidFill>
            </a:endParaRPr>
          </a:p>
          <a:p>
            <a:pPr marL="285750" indent="-285750" algn="just">
              <a:spcBef>
                <a:spcPts val="300"/>
              </a:spcBef>
              <a:spcAft>
                <a:spcPts val="300"/>
              </a:spcAft>
              <a:buClr>
                <a:schemeClr val="bg1"/>
              </a:buClr>
              <a:buFont typeface="Wingdings" pitchFamily="2" charset="2"/>
              <a:buChar char="§"/>
            </a:pPr>
            <a:r>
              <a:rPr lang="es-ES" sz="1400" b="1" dirty="0">
                <a:solidFill>
                  <a:schemeClr val="bg1"/>
                </a:solidFill>
              </a:rPr>
              <a:t>Toxicidad Cutánea</a:t>
            </a:r>
          </a:p>
          <a:p>
            <a:pPr marL="628650" lvl="1" indent="-171450" algn="just">
              <a:spcBef>
                <a:spcPts val="100"/>
              </a:spcBef>
              <a:spcAft>
                <a:spcPts val="100"/>
              </a:spcAft>
              <a:buClr>
                <a:schemeClr val="bg1"/>
              </a:buClr>
              <a:buFont typeface="Wingdings" pitchFamily="2" charset="2"/>
              <a:buChar char="§"/>
            </a:pPr>
            <a:r>
              <a:rPr lang="es-ES" sz="1200" b="1" dirty="0" smtClean="0">
                <a:solidFill>
                  <a:schemeClr val="bg1"/>
                </a:solidFill>
              </a:rPr>
              <a:t>Alopecia </a:t>
            </a:r>
            <a:r>
              <a:rPr lang="es-ES" sz="1200" b="1" dirty="0">
                <a:solidFill>
                  <a:schemeClr val="bg1"/>
                </a:solidFill>
              </a:rPr>
              <a:t>o caída de cabello</a:t>
            </a:r>
          </a:p>
          <a:p>
            <a:pPr marL="628650" lvl="1" indent="-171450" algn="just">
              <a:spcBef>
                <a:spcPts val="100"/>
              </a:spcBef>
              <a:spcAft>
                <a:spcPts val="100"/>
              </a:spcAft>
              <a:buClr>
                <a:schemeClr val="bg1"/>
              </a:buClr>
              <a:buFont typeface="Wingdings" pitchFamily="2" charset="2"/>
              <a:buChar char="§"/>
            </a:pPr>
            <a:r>
              <a:rPr lang="es-ES" sz="1200" b="1" dirty="0">
                <a:solidFill>
                  <a:schemeClr val="bg1"/>
                </a:solidFill>
              </a:rPr>
              <a:t>Cambios cutáneos</a:t>
            </a:r>
          </a:p>
          <a:p>
            <a:pPr marL="628650" lvl="1" indent="-171450" algn="just">
              <a:spcBef>
                <a:spcPts val="100"/>
              </a:spcBef>
              <a:spcAft>
                <a:spcPts val="100"/>
              </a:spcAft>
              <a:buClr>
                <a:schemeClr val="bg1"/>
              </a:buClr>
              <a:buFont typeface="Wingdings" pitchFamily="2" charset="2"/>
              <a:buChar char="§"/>
            </a:pPr>
            <a:r>
              <a:rPr lang="es-ES" sz="1200" b="1" dirty="0">
                <a:solidFill>
                  <a:schemeClr val="bg1"/>
                </a:solidFill>
              </a:rPr>
              <a:t>Síndrome de mano pie</a:t>
            </a:r>
          </a:p>
          <a:p>
            <a:pPr marL="628650" lvl="1" indent="-171450" algn="just">
              <a:spcBef>
                <a:spcPts val="100"/>
              </a:spcBef>
              <a:spcAft>
                <a:spcPts val="100"/>
              </a:spcAft>
              <a:buClr>
                <a:schemeClr val="bg1"/>
              </a:buClr>
              <a:buFont typeface="Wingdings" pitchFamily="2" charset="2"/>
              <a:buChar char="§"/>
            </a:pPr>
            <a:r>
              <a:rPr lang="es-ES" sz="1200" b="1" dirty="0">
                <a:solidFill>
                  <a:schemeClr val="bg1"/>
                </a:solidFill>
              </a:rPr>
              <a:t>Erupciones </a:t>
            </a:r>
            <a:r>
              <a:rPr lang="es-ES" sz="1200" b="1" dirty="0" smtClean="0">
                <a:solidFill>
                  <a:schemeClr val="bg1"/>
                </a:solidFill>
              </a:rPr>
              <a:t>cutáneas</a:t>
            </a:r>
          </a:p>
          <a:p>
            <a:pPr marL="628650" lvl="1" indent="-171450" algn="just">
              <a:spcBef>
                <a:spcPts val="100"/>
              </a:spcBef>
              <a:spcAft>
                <a:spcPts val="100"/>
              </a:spcAft>
              <a:buClr>
                <a:schemeClr val="bg1"/>
              </a:buClr>
              <a:buFont typeface="Wingdings" pitchFamily="2" charset="2"/>
              <a:buChar char="§"/>
            </a:pPr>
            <a:endParaRPr lang="es-ES" sz="1200" b="1" dirty="0">
              <a:solidFill>
                <a:schemeClr val="bg1"/>
              </a:solidFill>
            </a:endParaRPr>
          </a:p>
          <a:p>
            <a:pPr marL="285750" indent="-285750" algn="just">
              <a:spcBef>
                <a:spcPts val="300"/>
              </a:spcBef>
              <a:spcAft>
                <a:spcPts val="300"/>
              </a:spcAft>
              <a:buClr>
                <a:schemeClr val="bg1"/>
              </a:buClr>
              <a:buFont typeface="Wingdings" pitchFamily="2" charset="2"/>
              <a:buChar char="§"/>
            </a:pPr>
            <a:r>
              <a:rPr lang="es-ES" sz="1400" b="1" dirty="0">
                <a:solidFill>
                  <a:schemeClr val="bg1"/>
                </a:solidFill>
              </a:rPr>
              <a:t>Reacción de </a:t>
            </a:r>
            <a:r>
              <a:rPr lang="es-ES" sz="1400" b="1" dirty="0" smtClean="0">
                <a:solidFill>
                  <a:schemeClr val="bg1"/>
                </a:solidFill>
              </a:rPr>
              <a:t>hipersensibilidad</a:t>
            </a:r>
          </a:p>
          <a:p>
            <a:pPr marL="285750" indent="-285750" algn="just">
              <a:spcBef>
                <a:spcPts val="300"/>
              </a:spcBef>
              <a:spcAft>
                <a:spcPts val="300"/>
              </a:spcAft>
              <a:buClr>
                <a:schemeClr val="bg1"/>
              </a:buClr>
              <a:buFont typeface="Wingdings" pitchFamily="2" charset="2"/>
              <a:buChar char="§"/>
            </a:pPr>
            <a:endParaRPr lang="es-ES" sz="1400" b="1" dirty="0">
              <a:solidFill>
                <a:schemeClr val="bg1"/>
              </a:solidFill>
            </a:endParaRPr>
          </a:p>
          <a:p>
            <a:pPr marL="285750" indent="-285750" algn="just">
              <a:spcBef>
                <a:spcPts val="300"/>
              </a:spcBef>
              <a:spcAft>
                <a:spcPts val="300"/>
              </a:spcAft>
              <a:buClr>
                <a:schemeClr val="bg1"/>
              </a:buClr>
              <a:buFont typeface="Wingdings" pitchFamily="2" charset="2"/>
              <a:buChar char="§"/>
            </a:pPr>
            <a:r>
              <a:rPr lang="es-ES" sz="1400" b="1" dirty="0">
                <a:solidFill>
                  <a:schemeClr val="bg1"/>
                </a:solidFill>
              </a:rPr>
              <a:t>Alteraciones de la </a:t>
            </a:r>
            <a:r>
              <a:rPr lang="es-ES" sz="1400" b="1" dirty="0" smtClean="0">
                <a:solidFill>
                  <a:schemeClr val="bg1"/>
                </a:solidFill>
              </a:rPr>
              <a:t>fertilidad</a:t>
            </a:r>
          </a:p>
          <a:p>
            <a:pPr marL="285750" indent="-285750" algn="just">
              <a:spcBef>
                <a:spcPts val="300"/>
              </a:spcBef>
              <a:spcAft>
                <a:spcPts val="300"/>
              </a:spcAft>
              <a:buClr>
                <a:schemeClr val="bg1"/>
              </a:buClr>
              <a:buFont typeface="Wingdings" pitchFamily="2" charset="2"/>
              <a:buChar char="§"/>
            </a:pPr>
            <a:endParaRPr lang="es-ES" sz="1400" b="1" dirty="0">
              <a:solidFill>
                <a:schemeClr val="bg1"/>
              </a:solidFill>
            </a:endParaRPr>
          </a:p>
          <a:p>
            <a:pPr marL="285750" indent="-285750" algn="just">
              <a:spcBef>
                <a:spcPts val="300"/>
              </a:spcBef>
              <a:spcAft>
                <a:spcPts val="300"/>
              </a:spcAft>
              <a:buClr>
                <a:schemeClr val="bg1"/>
              </a:buClr>
              <a:buFont typeface="Wingdings" pitchFamily="2" charset="2"/>
              <a:buChar char="§"/>
            </a:pPr>
            <a:r>
              <a:rPr lang="es-ES" sz="1400" b="1" dirty="0">
                <a:solidFill>
                  <a:schemeClr val="bg1"/>
                </a:solidFill>
              </a:rPr>
              <a:t>Toxicidad neurológica</a:t>
            </a:r>
          </a:p>
          <a:p>
            <a:pPr marL="171450" indent="-171450" algn="just">
              <a:spcBef>
                <a:spcPts val="100"/>
              </a:spcBef>
              <a:spcAft>
                <a:spcPts val="100"/>
              </a:spcAft>
              <a:buClr>
                <a:schemeClr val="bg1"/>
              </a:buClr>
              <a:buFont typeface="Wingdings" pitchFamily="2" charset="2"/>
              <a:buChar char="§"/>
            </a:pPr>
            <a:endParaRPr lang="es-ES" sz="1200" b="1" dirty="0" smtClean="0">
              <a:solidFill>
                <a:schemeClr val="bg1"/>
              </a:solidFill>
            </a:endParaRPr>
          </a:p>
        </p:txBody>
      </p:sp>
      <p:sp>
        <p:nvSpPr>
          <p:cNvPr id="5" name="4 Rectángulo"/>
          <p:cNvSpPr/>
          <p:nvPr/>
        </p:nvSpPr>
        <p:spPr>
          <a:xfrm>
            <a:off x="106459" y="8906753"/>
            <a:ext cx="219066"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prstClr val="white"/>
                </a:solidFill>
              </a:rPr>
              <a:t>8</a:t>
            </a:r>
          </a:p>
        </p:txBody>
      </p:sp>
    </p:spTree>
    <p:extLst>
      <p:ext uri="{BB962C8B-B14F-4D97-AF65-F5344CB8AC3E}">
        <p14:creationId xmlns:p14="http://schemas.microsoft.com/office/powerpoint/2010/main" val="1610760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234035" y="5148064"/>
            <a:ext cx="6226312" cy="2118529"/>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fontAlgn="auto">
              <a:spcBef>
                <a:spcPts val="200"/>
              </a:spcBef>
              <a:spcAft>
                <a:spcPts val="0"/>
              </a:spcAft>
              <a:defRPr/>
            </a:pPr>
            <a:r>
              <a:rPr lang="es-ES" sz="1200" b="1" dirty="0">
                <a:solidFill>
                  <a:srgbClr val="0070C0"/>
                </a:solidFill>
              </a:rPr>
              <a:t>RECOMENDACIONES:</a:t>
            </a:r>
          </a:p>
          <a:p>
            <a:pPr marL="171450" indent="-171450" fontAlgn="auto">
              <a:spcBef>
                <a:spcPts val="200"/>
              </a:spcBef>
              <a:spcAft>
                <a:spcPts val="0"/>
              </a:spcAft>
              <a:buFont typeface="Arial" pitchFamily="34" charset="0"/>
              <a:buChar char="•"/>
              <a:defRPr/>
            </a:pPr>
            <a:r>
              <a:rPr lang="es-ES" sz="1200" b="1" dirty="0" smtClean="0">
                <a:solidFill>
                  <a:srgbClr val="0070C0"/>
                </a:solidFill>
              </a:rPr>
              <a:t>Solicite ayuda, comparta y delegue en otros tareas que debe hacer.</a:t>
            </a:r>
          </a:p>
          <a:p>
            <a:pPr marL="171450" indent="-171450" fontAlgn="auto">
              <a:spcBef>
                <a:spcPts val="200"/>
              </a:spcBef>
              <a:spcAft>
                <a:spcPts val="0"/>
              </a:spcAft>
              <a:buFont typeface="Arial" pitchFamily="34" charset="0"/>
              <a:buChar char="•"/>
              <a:defRPr/>
            </a:pPr>
            <a:r>
              <a:rPr lang="es-ES" sz="1200" b="1" dirty="0" smtClean="0">
                <a:solidFill>
                  <a:srgbClr val="0070C0"/>
                </a:solidFill>
              </a:rPr>
              <a:t>Procure realizar actividades que le guste y que no le supongan esfuerzo.</a:t>
            </a:r>
          </a:p>
          <a:p>
            <a:pPr marL="171450" indent="-171450" fontAlgn="auto">
              <a:spcBef>
                <a:spcPts val="200"/>
              </a:spcBef>
              <a:spcAft>
                <a:spcPts val="0"/>
              </a:spcAft>
              <a:buFont typeface="Arial" pitchFamily="34" charset="0"/>
              <a:buChar char="•"/>
              <a:defRPr/>
            </a:pPr>
            <a:r>
              <a:rPr lang="es-ES" sz="1200" b="1" dirty="0" smtClean="0">
                <a:solidFill>
                  <a:srgbClr val="0070C0"/>
                </a:solidFill>
              </a:rPr>
              <a:t>Utilice métodos para reducir el estrés: música, pasear, yoga, meditación, oración, conversar con otras personas...</a:t>
            </a:r>
          </a:p>
          <a:p>
            <a:pPr marL="171450" indent="-171450" fontAlgn="auto">
              <a:spcBef>
                <a:spcPts val="200"/>
              </a:spcBef>
              <a:spcAft>
                <a:spcPts val="0"/>
              </a:spcAft>
              <a:buFont typeface="Arial" pitchFamily="34" charset="0"/>
              <a:buChar char="•"/>
              <a:defRPr/>
            </a:pPr>
            <a:r>
              <a:rPr lang="es-ES" sz="1200" b="1" dirty="0" smtClean="0">
                <a:solidFill>
                  <a:srgbClr val="0070C0"/>
                </a:solidFill>
              </a:rPr>
              <a:t>Mantenga un equilibrio entre la actividad física y el descanso. Permanezca en la cama sólo para dormir.</a:t>
            </a:r>
          </a:p>
          <a:p>
            <a:pPr marL="171450" indent="-171450" fontAlgn="auto">
              <a:spcBef>
                <a:spcPts val="200"/>
              </a:spcBef>
              <a:spcAft>
                <a:spcPts val="0"/>
              </a:spcAft>
              <a:buFont typeface="Arial" pitchFamily="34" charset="0"/>
              <a:buChar char="•"/>
              <a:defRPr/>
            </a:pPr>
            <a:r>
              <a:rPr lang="es-ES" sz="1200" b="1" dirty="0" smtClean="0">
                <a:solidFill>
                  <a:srgbClr val="0070C0"/>
                </a:solidFill>
              </a:rPr>
              <a:t>Tenga una buena nutrición e hidrátese bien.</a:t>
            </a:r>
          </a:p>
          <a:p>
            <a:pPr marL="171450" indent="-171450" fontAlgn="auto">
              <a:spcBef>
                <a:spcPts val="200"/>
              </a:spcBef>
              <a:spcAft>
                <a:spcPts val="0"/>
              </a:spcAft>
              <a:buFont typeface="Arial" pitchFamily="34" charset="0"/>
              <a:buChar char="•"/>
              <a:defRPr/>
            </a:pPr>
            <a:r>
              <a:rPr lang="es-ES" sz="1200" b="1" dirty="0" smtClean="0">
                <a:solidFill>
                  <a:srgbClr val="0070C0"/>
                </a:solidFill>
              </a:rPr>
              <a:t>Procure llevar una vida lo más normal para usted, y disfrute de lo que haga.</a:t>
            </a:r>
          </a:p>
          <a:p>
            <a:pPr fontAlgn="auto">
              <a:spcBef>
                <a:spcPts val="200"/>
              </a:spcBef>
              <a:spcAft>
                <a:spcPts val="0"/>
              </a:spcAft>
              <a:defRPr/>
            </a:pPr>
            <a:endParaRPr lang="es-ES" sz="1200" b="1" dirty="0">
              <a:solidFill>
                <a:srgbClr val="0070C0"/>
              </a:solidFill>
            </a:endParaRPr>
          </a:p>
        </p:txBody>
      </p:sp>
      <p:pic>
        <p:nvPicPr>
          <p:cNvPr id="15" name="Picture 2" descr="http://www.diariofemenino.com/uploads/psicologia/78039-combatir-cansancio-depresion.jpg"/>
          <p:cNvPicPr>
            <a:picLocks noChangeAspect="1" noChangeArrowheads="1"/>
          </p:cNvPicPr>
          <p:nvPr/>
        </p:nvPicPr>
        <p:blipFill rotWithShape="1">
          <a:blip r:embed="rId2">
            <a:extLst>
              <a:ext uri="{28A0092B-C50C-407E-A947-70E740481C1C}">
                <a14:useLocalDpi xmlns:a14="http://schemas.microsoft.com/office/drawing/2010/main" val="0"/>
              </a:ext>
            </a:extLst>
          </a:blip>
          <a:srcRect t="18507" b="18096"/>
          <a:stretch/>
        </p:blipFill>
        <p:spPr bwMode="auto">
          <a:xfrm>
            <a:off x="249101" y="3059832"/>
            <a:ext cx="6286500" cy="1811548"/>
          </a:xfrm>
          <a:prstGeom prst="rect">
            <a:avLst/>
          </a:prstGeom>
          <a:noFill/>
          <a:extLst>
            <a:ext uri="{909E8E84-426E-40DD-AFC4-6F175D3DCCD1}">
              <a14:hiddenFill xmlns:a14="http://schemas.microsoft.com/office/drawing/2010/main">
                <a:solidFill>
                  <a:srgbClr val="FFFFFF"/>
                </a:solidFill>
              </a14:hiddenFill>
            </a:ext>
          </a:extLst>
        </p:spPr>
      </p:pic>
      <p:sp>
        <p:nvSpPr>
          <p:cNvPr id="16" name="15 Rectángulo"/>
          <p:cNvSpPr/>
          <p:nvPr/>
        </p:nvSpPr>
        <p:spPr>
          <a:xfrm>
            <a:off x="51324" y="683568"/>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CANSANCIO </a:t>
            </a:r>
            <a:r>
              <a:rPr lang="es-ES" sz="1600" b="1" dirty="0">
                <a:solidFill>
                  <a:srgbClr val="0070C0"/>
                </a:solidFill>
              </a:rPr>
              <a:t>(</a:t>
            </a:r>
            <a:r>
              <a:rPr lang="es-ES" sz="1600" b="1" dirty="0" smtClean="0">
                <a:solidFill>
                  <a:srgbClr val="0070C0"/>
                </a:solidFill>
              </a:rPr>
              <a:t>Astenia) </a:t>
            </a:r>
            <a:endParaRPr lang="es-ES" sz="1600" b="1" dirty="0">
              <a:solidFill>
                <a:srgbClr val="0070C0"/>
              </a:solidFill>
            </a:endParaRPr>
          </a:p>
        </p:txBody>
      </p:sp>
      <p:cxnSp>
        <p:nvCxnSpPr>
          <p:cNvPr id="17" name="16 Conector recto"/>
          <p:cNvCxnSpPr/>
          <p:nvPr/>
        </p:nvCxnSpPr>
        <p:spPr>
          <a:xfrm>
            <a:off x="287976" y="1022122"/>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17040" y="1115616"/>
            <a:ext cx="6256663" cy="1672253"/>
          </a:xfrm>
          <a:prstGeom prst="rect">
            <a:avLst/>
          </a:prstGeom>
        </p:spPr>
        <p:txBody>
          <a:bodyPr wrap="square">
            <a:spAutoFit/>
          </a:bodyPr>
          <a:lstStyle/>
          <a:p>
            <a:pPr algn="just">
              <a:spcBef>
                <a:spcPts val="200"/>
              </a:spcBef>
              <a:spcAft>
                <a:spcPts val="200"/>
              </a:spcAft>
            </a:pPr>
            <a:r>
              <a:rPr lang="es-ES" sz="1200" b="1" dirty="0">
                <a:solidFill>
                  <a:srgbClr val="0070C0"/>
                </a:solidFill>
              </a:rPr>
              <a:t>Es frecuente que, durante el </a:t>
            </a:r>
            <a:r>
              <a:rPr lang="es-ES" sz="1200" b="1" dirty="0" smtClean="0">
                <a:solidFill>
                  <a:srgbClr val="0070C0"/>
                </a:solidFill>
              </a:rPr>
              <a:t>tratamiento, se encuentre más </a:t>
            </a:r>
            <a:r>
              <a:rPr lang="es-ES" sz="1200" b="1" dirty="0">
                <a:solidFill>
                  <a:srgbClr val="0070C0"/>
                </a:solidFill>
              </a:rPr>
              <a:t>cansado/a de lo habitual. Muchos pacientes suelen referir que siente una falta de energía, que </a:t>
            </a:r>
            <a:r>
              <a:rPr lang="es-ES" sz="1200" b="1" dirty="0" smtClean="0">
                <a:solidFill>
                  <a:srgbClr val="0070C0"/>
                </a:solidFill>
              </a:rPr>
              <a:t>les lleva </a:t>
            </a:r>
            <a:r>
              <a:rPr lang="es-ES" sz="1200" b="1" dirty="0">
                <a:solidFill>
                  <a:srgbClr val="0070C0"/>
                </a:solidFill>
              </a:rPr>
              <a:t>a una disminución de actividad, con falta de fuerzas que no </a:t>
            </a:r>
            <a:r>
              <a:rPr lang="es-ES" sz="1200" b="1" dirty="0" smtClean="0">
                <a:solidFill>
                  <a:srgbClr val="0070C0"/>
                </a:solidFill>
              </a:rPr>
              <a:t>se recuperan </a:t>
            </a:r>
            <a:r>
              <a:rPr lang="es-ES" sz="1200" b="1" dirty="0">
                <a:solidFill>
                  <a:srgbClr val="0070C0"/>
                </a:solidFill>
              </a:rPr>
              <a:t>con el descanso.</a:t>
            </a:r>
          </a:p>
          <a:p>
            <a:pPr algn="just">
              <a:spcBef>
                <a:spcPts val="200"/>
              </a:spcBef>
              <a:spcAft>
                <a:spcPts val="200"/>
              </a:spcAft>
            </a:pPr>
            <a:r>
              <a:rPr lang="es-ES" sz="1200" b="1" dirty="0">
                <a:solidFill>
                  <a:srgbClr val="0070C0"/>
                </a:solidFill>
              </a:rPr>
              <a:t>La falta de motivación y desgana es común, y a veces puede llevar a </a:t>
            </a:r>
            <a:r>
              <a:rPr lang="es-ES" sz="1200" b="1" dirty="0" smtClean="0">
                <a:solidFill>
                  <a:srgbClr val="0070C0"/>
                </a:solidFill>
              </a:rPr>
              <a:t>la pérdida </a:t>
            </a:r>
            <a:r>
              <a:rPr lang="es-ES" sz="1200" b="1" dirty="0">
                <a:solidFill>
                  <a:srgbClr val="0070C0"/>
                </a:solidFill>
              </a:rPr>
              <a:t>de actividades sociales</a:t>
            </a:r>
            <a:r>
              <a:rPr lang="es-ES" sz="1200" b="1" dirty="0" smtClean="0">
                <a:solidFill>
                  <a:srgbClr val="0070C0"/>
                </a:solidFill>
              </a:rPr>
              <a:t>. Estos </a:t>
            </a:r>
            <a:r>
              <a:rPr lang="es-ES" sz="1200" b="1" dirty="0">
                <a:solidFill>
                  <a:srgbClr val="0070C0"/>
                </a:solidFill>
              </a:rPr>
              <a:t>síntomas pueden estar provocados por diferentes causas, </a:t>
            </a:r>
            <a:r>
              <a:rPr lang="es-ES" sz="1200" b="1" dirty="0" smtClean="0">
                <a:solidFill>
                  <a:srgbClr val="0070C0"/>
                </a:solidFill>
              </a:rPr>
              <a:t>tanto físicas </a:t>
            </a:r>
            <a:r>
              <a:rPr lang="es-ES" sz="1200" b="1" dirty="0">
                <a:solidFill>
                  <a:srgbClr val="0070C0"/>
                </a:solidFill>
              </a:rPr>
              <a:t>como psicológicas. Es importante que su oncólogo conozca </a:t>
            </a:r>
            <a:r>
              <a:rPr lang="es-ES" sz="1200" b="1" dirty="0" smtClean="0">
                <a:solidFill>
                  <a:srgbClr val="0070C0"/>
                </a:solidFill>
              </a:rPr>
              <a:t>su estado </a:t>
            </a:r>
            <a:r>
              <a:rPr lang="es-ES" sz="1200" b="1" dirty="0">
                <a:solidFill>
                  <a:srgbClr val="0070C0"/>
                </a:solidFill>
              </a:rPr>
              <a:t>para tratar de una manera más eficaz su problema. </a:t>
            </a:r>
            <a:r>
              <a:rPr lang="es-ES" sz="1200" b="1" dirty="0" smtClean="0">
                <a:solidFill>
                  <a:srgbClr val="0070C0"/>
                </a:solidFill>
              </a:rPr>
              <a:t>Coméntele en </a:t>
            </a:r>
            <a:r>
              <a:rPr lang="es-ES" sz="1200" b="1" dirty="0">
                <a:solidFill>
                  <a:srgbClr val="0070C0"/>
                </a:solidFill>
              </a:rPr>
              <a:t>su próxima visita, cualquier cambio al respecto.</a:t>
            </a:r>
          </a:p>
          <a:p>
            <a:pPr algn="just">
              <a:spcBef>
                <a:spcPts val="200"/>
              </a:spcBef>
              <a:spcAft>
                <a:spcPts val="200"/>
              </a:spcAft>
            </a:pPr>
            <a:r>
              <a:rPr lang="es-ES" sz="1200" b="1" dirty="0">
                <a:solidFill>
                  <a:srgbClr val="0070C0"/>
                </a:solidFill>
              </a:rPr>
              <a:t>Le presentamos una relación de consejos que le pueden ayudar </a:t>
            </a:r>
            <a:r>
              <a:rPr lang="es-ES" sz="1200" b="1" dirty="0" smtClean="0">
                <a:solidFill>
                  <a:srgbClr val="0070C0"/>
                </a:solidFill>
              </a:rPr>
              <a:t>a sobrellevar </a:t>
            </a:r>
            <a:r>
              <a:rPr lang="es-ES" sz="1200" b="1" dirty="0">
                <a:solidFill>
                  <a:srgbClr val="0070C0"/>
                </a:solidFill>
              </a:rPr>
              <a:t>ese cansancio.</a:t>
            </a:r>
            <a:endParaRPr lang="es-ES" sz="1200" b="1" dirty="0" smtClean="0">
              <a:solidFill>
                <a:srgbClr val="0070C0"/>
              </a:solidFill>
            </a:endParaRPr>
          </a:p>
        </p:txBody>
      </p:sp>
      <p:sp>
        <p:nvSpPr>
          <p:cNvPr id="8" name="7 Rectángulo"/>
          <p:cNvSpPr/>
          <p:nvPr/>
        </p:nvSpPr>
        <p:spPr>
          <a:xfrm>
            <a:off x="6435959" y="8861520"/>
            <a:ext cx="19928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a:solidFill>
                  <a:prstClr val="white"/>
                </a:solidFill>
              </a:rPr>
              <a:t>9</a:t>
            </a:r>
          </a:p>
        </p:txBody>
      </p:sp>
    </p:spTree>
    <p:extLst>
      <p:ext uri="{BB962C8B-B14F-4D97-AF65-F5344CB8AC3E}">
        <p14:creationId xmlns:p14="http://schemas.microsoft.com/office/powerpoint/2010/main" val="2578601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169650" y="4572000"/>
            <a:ext cx="6495366" cy="4514056"/>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200"/>
              </a:spcBef>
              <a:defRPr/>
            </a:pPr>
            <a:r>
              <a:rPr lang="es-ES" sz="1200" b="1" dirty="0" smtClean="0">
                <a:solidFill>
                  <a:srgbClr val="0070C0"/>
                </a:solidFill>
              </a:rPr>
              <a:t>Le recomendamos: </a:t>
            </a:r>
            <a:endParaRPr lang="es-ES" sz="1200" b="1" dirty="0">
              <a:solidFill>
                <a:srgbClr val="0070C0"/>
              </a:solidFill>
            </a:endParaRPr>
          </a:p>
          <a:p>
            <a:pPr marL="171450" indent="-171450">
              <a:spcBef>
                <a:spcPts val="200"/>
              </a:spcBef>
              <a:buFont typeface="Arial" pitchFamily="34" charset="0"/>
              <a:buChar char="•"/>
              <a:defRPr/>
            </a:pPr>
            <a:r>
              <a:rPr lang="es-ES" sz="1200" b="1" dirty="0">
                <a:solidFill>
                  <a:srgbClr val="0070C0"/>
                </a:solidFill>
              </a:rPr>
              <a:t>Es importante comer en lugar agradable y ventilado.</a:t>
            </a:r>
          </a:p>
          <a:p>
            <a:pPr marL="171450" indent="-171450">
              <a:spcBef>
                <a:spcPts val="200"/>
              </a:spcBef>
              <a:buFont typeface="Arial" pitchFamily="34" charset="0"/>
              <a:buChar char="•"/>
              <a:defRPr/>
            </a:pPr>
            <a:r>
              <a:rPr lang="es-ES" sz="1200" b="1" dirty="0">
                <a:solidFill>
                  <a:srgbClr val="0070C0"/>
                </a:solidFill>
              </a:rPr>
              <a:t>Intente tener un ambiente tranquilo a la hora de la comida.</a:t>
            </a:r>
          </a:p>
          <a:p>
            <a:pPr marL="171450" indent="-171450">
              <a:spcBef>
                <a:spcPts val="200"/>
              </a:spcBef>
              <a:buFont typeface="Arial" pitchFamily="34" charset="0"/>
              <a:buChar char="•"/>
              <a:defRPr/>
            </a:pPr>
            <a:r>
              <a:rPr lang="es-ES" sz="1200" b="1" dirty="0">
                <a:solidFill>
                  <a:srgbClr val="0070C0"/>
                </a:solidFill>
              </a:rPr>
              <a:t>Coma despacio. Mastique bien.</a:t>
            </a:r>
          </a:p>
          <a:p>
            <a:pPr marL="171450" indent="-171450">
              <a:spcBef>
                <a:spcPts val="200"/>
              </a:spcBef>
              <a:buFont typeface="Arial" pitchFamily="34" charset="0"/>
              <a:buChar char="•"/>
              <a:defRPr/>
            </a:pPr>
            <a:r>
              <a:rPr lang="es-ES" sz="1200" b="1" dirty="0">
                <a:solidFill>
                  <a:srgbClr val="0070C0"/>
                </a:solidFill>
              </a:rPr>
              <a:t>Haga comidas ligeras y evite comidas abundantes. Es </a:t>
            </a:r>
            <a:r>
              <a:rPr lang="es-ES" sz="1200" b="1" dirty="0" smtClean="0">
                <a:solidFill>
                  <a:srgbClr val="0070C0"/>
                </a:solidFill>
              </a:rPr>
              <a:t>preferible repartir </a:t>
            </a:r>
            <a:r>
              <a:rPr lang="es-ES" sz="1200" b="1" dirty="0">
                <a:solidFill>
                  <a:srgbClr val="0070C0"/>
                </a:solidFill>
              </a:rPr>
              <a:t>la comida en 5 tomas de pequeña cantidad</a:t>
            </a:r>
            <a:r>
              <a:rPr lang="es-ES" sz="1200" b="1" dirty="0" smtClean="0">
                <a:solidFill>
                  <a:srgbClr val="0070C0"/>
                </a:solidFill>
              </a:rPr>
              <a:t>.  No </a:t>
            </a:r>
            <a:r>
              <a:rPr lang="es-ES" sz="1200" b="1" dirty="0">
                <a:solidFill>
                  <a:srgbClr val="0070C0"/>
                </a:solidFill>
              </a:rPr>
              <a:t>se fuerce a comer. Elija alimentos que le resulten agradables.</a:t>
            </a:r>
          </a:p>
          <a:p>
            <a:pPr marL="171450" indent="-171450">
              <a:spcBef>
                <a:spcPts val="200"/>
              </a:spcBef>
              <a:buFont typeface="Arial" pitchFamily="34" charset="0"/>
              <a:buChar char="•"/>
              <a:defRPr/>
            </a:pPr>
            <a:r>
              <a:rPr lang="es-ES" sz="1200" b="1" dirty="0" smtClean="0">
                <a:solidFill>
                  <a:srgbClr val="0070C0"/>
                </a:solidFill>
              </a:rPr>
              <a:t>Aprovecha los </a:t>
            </a:r>
            <a:r>
              <a:rPr lang="es-ES" sz="1200" b="1" dirty="0">
                <a:solidFill>
                  <a:srgbClr val="0070C0"/>
                </a:solidFill>
              </a:rPr>
              <a:t>momentos en que tenga hambre. La </a:t>
            </a:r>
            <a:r>
              <a:rPr lang="es-ES" sz="1200" b="1" dirty="0" smtClean="0">
                <a:solidFill>
                  <a:srgbClr val="0070C0"/>
                </a:solidFill>
              </a:rPr>
              <a:t>falta de </a:t>
            </a:r>
            <a:r>
              <a:rPr lang="es-ES" sz="1200" b="1" dirty="0">
                <a:solidFill>
                  <a:srgbClr val="0070C0"/>
                </a:solidFill>
              </a:rPr>
              <a:t>apetito es habitual los días posteriores al tratamiento. No </a:t>
            </a:r>
            <a:r>
              <a:rPr lang="es-ES" sz="1200" b="1" dirty="0" smtClean="0">
                <a:solidFill>
                  <a:srgbClr val="0070C0"/>
                </a:solidFill>
              </a:rPr>
              <a:t>se preocupe</a:t>
            </a:r>
            <a:r>
              <a:rPr lang="es-ES" sz="1200" b="1" dirty="0">
                <a:solidFill>
                  <a:srgbClr val="0070C0"/>
                </a:solidFill>
              </a:rPr>
              <a:t>, que en unos días recuperará las ganas de comer.</a:t>
            </a:r>
          </a:p>
          <a:p>
            <a:pPr marL="171450" indent="-171450">
              <a:spcBef>
                <a:spcPts val="200"/>
              </a:spcBef>
              <a:buFont typeface="Arial" pitchFamily="34" charset="0"/>
              <a:buChar char="•"/>
              <a:defRPr/>
            </a:pPr>
            <a:r>
              <a:rPr lang="es-ES" sz="1200" b="1" dirty="0">
                <a:solidFill>
                  <a:srgbClr val="0070C0"/>
                </a:solidFill>
              </a:rPr>
              <a:t>Tome líquidos una hora antes de las comidas, a sorbos, y no lo </a:t>
            </a:r>
            <a:r>
              <a:rPr lang="es-ES" sz="1200" b="1" dirty="0" smtClean="0">
                <a:solidFill>
                  <a:srgbClr val="0070C0"/>
                </a:solidFill>
              </a:rPr>
              <a:t>mezcle con </a:t>
            </a:r>
            <a:r>
              <a:rPr lang="es-ES" sz="1200" b="1" dirty="0">
                <a:solidFill>
                  <a:srgbClr val="0070C0"/>
                </a:solidFill>
              </a:rPr>
              <a:t>la comida para tener menor sensación de </a:t>
            </a:r>
            <a:r>
              <a:rPr lang="es-ES" sz="1200" b="1" dirty="0" smtClean="0">
                <a:solidFill>
                  <a:srgbClr val="0070C0"/>
                </a:solidFill>
              </a:rPr>
              <a:t>saciedad.</a:t>
            </a:r>
            <a:endParaRPr lang="es-ES" sz="1200" b="1" dirty="0">
              <a:solidFill>
                <a:srgbClr val="0070C0"/>
              </a:solidFill>
            </a:endParaRPr>
          </a:p>
          <a:p>
            <a:pPr marL="171450" indent="-171450">
              <a:spcBef>
                <a:spcPts val="200"/>
              </a:spcBef>
              <a:buFont typeface="Arial" pitchFamily="34" charset="0"/>
              <a:buChar char="•"/>
              <a:defRPr/>
            </a:pPr>
            <a:r>
              <a:rPr lang="es-ES" sz="1200" b="1" dirty="0">
                <a:solidFill>
                  <a:srgbClr val="0070C0"/>
                </a:solidFill>
              </a:rPr>
              <a:t>Evite alimentos grasos, fritos o muy dulces.</a:t>
            </a:r>
          </a:p>
          <a:p>
            <a:pPr marL="171450" indent="-171450">
              <a:spcBef>
                <a:spcPts val="200"/>
              </a:spcBef>
              <a:buFont typeface="Arial" pitchFamily="34" charset="0"/>
              <a:buChar char="•"/>
              <a:defRPr/>
            </a:pPr>
            <a:r>
              <a:rPr lang="es-ES" sz="1200" b="1" dirty="0">
                <a:solidFill>
                  <a:srgbClr val="0070C0"/>
                </a:solidFill>
              </a:rPr>
              <a:t>Son más tolerables los alimentos a temperatura ambiente.</a:t>
            </a:r>
          </a:p>
          <a:p>
            <a:pPr marL="171450" indent="-171450">
              <a:spcBef>
                <a:spcPts val="200"/>
              </a:spcBef>
              <a:buFont typeface="Arial" pitchFamily="34" charset="0"/>
              <a:buChar char="•"/>
              <a:defRPr/>
            </a:pPr>
            <a:r>
              <a:rPr lang="es-ES" sz="1200" b="1" dirty="0">
                <a:solidFill>
                  <a:srgbClr val="0070C0"/>
                </a:solidFill>
              </a:rPr>
              <a:t>Si tiene un sabor metálico e insípido, puede aderezarlo con </a:t>
            </a:r>
            <a:r>
              <a:rPr lang="es-ES" sz="1200" b="1" dirty="0" smtClean="0">
                <a:solidFill>
                  <a:srgbClr val="0070C0"/>
                </a:solidFill>
              </a:rPr>
              <a:t>especias para </a:t>
            </a:r>
            <a:r>
              <a:rPr lang="es-ES" sz="1200" b="1" dirty="0">
                <a:solidFill>
                  <a:srgbClr val="0070C0"/>
                </a:solidFill>
              </a:rPr>
              <a:t>mejorar las sensaciones.</a:t>
            </a:r>
          </a:p>
          <a:p>
            <a:pPr marL="171450" indent="-171450">
              <a:spcBef>
                <a:spcPts val="200"/>
              </a:spcBef>
              <a:buFont typeface="Arial" pitchFamily="34" charset="0"/>
              <a:buChar char="•"/>
              <a:defRPr/>
            </a:pPr>
            <a:r>
              <a:rPr lang="es-ES" sz="1200" b="1" dirty="0">
                <a:solidFill>
                  <a:srgbClr val="0070C0"/>
                </a:solidFill>
              </a:rPr>
              <a:t>Después de comer no se tumbe. Permanezca sentado en el </a:t>
            </a:r>
            <a:r>
              <a:rPr lang="es-ES" sz="1200" b="1" dirty="0" smtClean="0">
                <a:solidFill>
                  <a:srgbClr val="0070C0"/>
                </a:solidFill>
              </a:rPr>
              <a:t>sillón unas </a:t>
            </a:r>
            <a:r>
              <a:rPr lang="es-ES" sz="1200" b="1" dirty="0">
                <a:solidFill>
                  <a:srgbClr val="0070C0"/>
                </a:solidFill>
              </a:rPr>
              <a:t>dos horas.</a:t>
            </a:r>
          </a:p>
          <a:p>
            <a:pPr marL="171450" indent="-171450">
              <a:spcBef>
                <a:spcPts val="200"/>
              </a:spcBef>
              <a:buFont typeface="Arial" pitchFamily="34" charset="0"/>
              <a:buChar char="•"/>
              <a:defRPr/>
            </a:pPr>
            <a:r>
              <a:rPr lang="es-ES" sz="1200" b="1" dirty="0">
                <a:solidFill>
                  <a:srgbClr val="0070C0"/>
                </a:solidFill>
              </a:rPr>
              <a:t>Use ropa suelta, no apretada (cinturones…)</a:t>
            </a:r>
          </a:p>
          <a:p>
            <a:pPr marL="171450" indent="-171450">
              <a:spcBef>
                <a:spcPts val="200"/>
              </a:spcBef>
              <a:buFont typeface="Arial" pitchFamily="34" charset="0"/>
              <a:buChar char="•"/>
              <a:defRPr/>
            </a:pPr>
            <a:r>
              <a:rPr lang="es-ES" sz="1200" b="1" dirty="0">
                <a:solidFill>
                  <a:srgbClr val="0070C0"/>
                </a:solidFill>
              </a:rPr>
              <a:t>Si se presentan náuseas por la mañana, coma antes de levantarse </a:t>
            </a:r>
            <a:r>
              <a:rPr lang="es-ES" sz="1200" b="1" dirty="0" smtClean="0">
                <a:solidFill>
                  <a:srgbClr val="0070C0"/>
                </a:solidFill>
              </a:rPr>
              <a:t>algún alimento </a:t>
            </a:r>
            <a:r>
              <a:rPr lang="es-ES" sz="1200" b="1" dirty="0">
                <a:solidFill>
                  <a:srgbClr val="0070C0"/>
                </a:solidFill>
              </a:rPr>
              <a:t>seco, tipo galleta, tostada o pan</a:t>
            </a:r>
            <a:r>
              <a:rPr lang="es-ES" sz="1200" b="1" dirty="0" smtClean="0">
                <a:solidFill>
                  <a:srgbClr val="0070C0"/>
                </a:solidFill>
              </a:rPr>
              <a:t>..</a:t>
            </a:r>
          </a:p>
          <a:p>
            <a:pPr marL="171450" indent="-171450">
              <a:spcBef>
                <a:spcPts val="200"/>
              </a:spcBef>
              <a:buFont typeface="Arial" pitchFamily="34" charset="0"/>
              <a:buChar char="•"/>
              <a:defRPr/>
            </a:pPr>
            <a:r>
              <a:rPr lang="es-ES" sz="1200" b="1" dirty="0">
                <a:solidFill>
                  <a:srgbClr val="0070C0"/>
                </a:solidFill>
              </a:rPr>
              <a:t>Si vomita, cepíllese los dientes y enjuague la boca con agua y </a:t>
            </a:r>
            <a:r>
              <a:rPr lang="es-ES" sz="1200" b="1" dirty="0" smtClean="0">
                <a:solidFill>
                  <a:srgbClr val="0070C0"/>
                </a:solidFill>
              </a:rPr>
              <a:t>algún  colutorio </a:t>
            </a:r>
            <a:r>
              <a:rPr lang="es-ES" sz="1200" b="1" dirty="0">
                <a:solidFill>
                  <a:srgbClr val="0070C0"/>
                </a:solidFill>
              </a:rPr>
              <a:t>sin alcohol.</a:t>
            </a:r>
          </a:p>
          <a:p>
            <a:pPr>
              <a:spcBef>
                <a:spcPts val="200"/>
              </a:spcBef>
              <a:defRPr/>
            </a:pPr>
            <a:r>
              <a:rPr lang="es-ES" sz="1200" b="1" dirty="0">
                <a:solidFill>
                  <a:srgbClr val="0070C0"/>
                </a:solidFill>
              </a:rPr>
              <a:t>Si a pesar de estas recomendaciones y de la medicación, los </a:t>
            </a:r>
            <a:r>
              <a:rPr lang="es-ES" sz="1200" b="1" dirty="0" smtClean="0">
                <a:solidFill>
                  <a:srgbClr val="0070C0"/>
                </a:solidFill>
              </a:rPr>
              <a:t>vómitos  no </a:t>
            </a:r>
            <a:r>
              <a:rPr lang="es-ES" sz="1200" b="1" dirty="0">
                <a:solidFill>
                  <a:srgbClr val="0070C0"/>
                </a:solidFill>
              </a:rPr>
              <a:t>se controlan, acuda al Servicio de Urgencias </a:t>
            </a:r>
            <a:r>
              <a:rPr lang="es-ES" sz="1200" b="1" dirty="0" smtClean="0">
                <a:solidFill>
                  <a:srgbClr val="0070C0"/>
                </a:solidFill>
              </a:rPr>
              <a:t>de la Clínica IMQ </a:t>
            </a:r>
            <a:r>
              <a:rPr lang="es-ES" sz="1200" b="1" dirty="0" err="1" smtClean="0">
                <a:solidFill>
                  <a:srgbClr val="0070C0"/>
                </a:solidFill>
              </a:rPr>
              <a:t>Zorrotzaurre</a:t>
            </a:r>
            <a:r>
              <a:rPr lang="es-ES" sz="1200" b="1" dirty="0" smtClean="0">
                <a:solidFill>
                  <a:srgbClr val="0070C0"/>
                </a:solidFill>
              </a:rPr>
              <a:t>.  No </a:t>
            </a:r>
            <a:r>
              <a:rPr lang="es-ES" sz="1200" b="1" dirty="0">
                <a:solidFill>
                  <a:srgbClr val="0070C0"/>
                </a:solidFill>
              </a:rPr>
              <a:t>olvide llevar el último informe médico del que disponga.</a:t>
            </a:r>
          </a:p>
        </p:txBody>
      </p:sp>
      <p:sp>
        <p:nvSpPr>
          <p:cNvPr id="16" name="15 Rectángulo"/>
          <p:cNvSpPr/>
          <p:nvPr/>
        </p:nvSpPr>
        <p:spPr>
          <a:xfrm>
            <a:off x="404664" y="323528"/>
            <a:ext cx="5245540" cy="954107"/>
          </a:xfrm>
          <a:prstGeom prst="rect">
            <a:avLst/>
          </a:prstGeom>
        </p:spPr>
        <p:txBody>
          <a:bodyPr wrap="square">
            <a:spAutoFit/>
          </a:bodyPr>
          <a:lstStyle/>
          <a:p>
            <a:r>
              <a:rPr lang="es-ES" sz="2800" b="1" dirty="0" smtClean="0">
                <a:solidFill>
                  <a:srgbClr val="0070C0"/>
                </a:solidFill>
              </a:rPr>
              <a:t>TRASTORNOS DEL APARATO DIGESTIVO</a:t>
            </a:r>
            <a:endParaRPr lang="es-ES" sz="2800" b="1" dirty="0">
              <a:solidFill>
                <a:srgbClr val="0070C0"/>
              </a:solidFill>
            </a:endParaRPr>
          </a:p>
        </p:txBody>
      </p:sp>
      <p:cxnSp>
        <p:nvCxnSpPr>
          <p:cNvPr id="17" name="16 Conector recto"/>
          <p:cNvCxnSpPr/>
          <p:nvPr/>
        </p:nvCxnSpPr>
        <p:spPr>
          <a:xfrm>
            <a:off x="287976" y="1835696"/>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54987" y="1907704"/>
            <a:ext cx="6256663" cy="646331"/>
          </a:xfrm>
          <a:prstGeom prst="rect">
            <a:avLst/>
          </a:prstGeom>
        </p:spPr>
        <p:txBody>
          <a:bodyPr wrap="square">
            <a:spAutoFit/>
          </a:bodyPr>
          <a:lstStyle/>
          <a:p>
            <a:pPr algn="just">
              <a:spcBef>
                <a:spcPts val="200"/>
              </a:spcBef>
              <a:spcAft>
                <a:spcPts val="200"/>
              </a:spcAft>
            </a:pPr>
            <a:r>
              <a:rPr lang="es-ES" sz="1200" b="1" dirty="0">
                <a:solidFill>
                  <a:srgbClr val="0070C0"/>
                </a:solidFill>
              </a:rPr>
              <a:t>Las náuseas y los vómitos pueden empezar tras el tratamiento o </a:t>
            </a:r>
            <a:r>
              <a:rPr lang="es-ES" sz="1200" b="1" dirty="0" smtClean="0">
                <a:solidFill>
                  <a:srgbClr val="0070C0"/>
                </a:solidFill>
              </a:rPr>
              <a:t>se pueden </a:t>
            </a:r>
            <a:r>
              <a:rPr lang="es-ES" sz="1200" b="1" dirty="0">
                <a:solidFill>
                  <a:srgbClr val="0070C0"/>
                </a:solidFill>
              </a:rPr>
              <a:t>presentar al cabo de 24-48 horas y pueden durar algunos </a:t>
            </a:r>
            <a:r>
              <a:rPr lang="es-ES" sz="1200" b="1" dirty="0" smtClean="0">
                <a:solidFill>
                  <a:srgbClr val="0070C0"/>
                </a:solidFill>
              </a:rPr>
              <a:t>días. Su </a:t>
            </a:r>
            <a:r>
              <a:rPr lang="es-ES" sz="1200" b="1" dirty="0">
                <a:solidFill>
                  <a:srgbClr val="0070C0"/>
                </a:solidFill>
              </a:rPr>
              <a:t>médico le recetará medicación para evitar y controlar estos síntomas</a:t>
            </a:r>
            <a:r>
              <a:rPr lang="es-ES" sz="1200" b="1" dirty="0" smtClean="0">
                <a:solidFill>
                  <a:srgbClr val="0070C0"/>
                </a:solidFill>
              </a:rPr>
              <a:t>.</a:t>
            </a:r>
            <a:endParaRPr lang="es-ES" sz="1200" b="1" dirty="0">
              <a:solidFill>
                <a:srgbClr val="0070C0"/>
              </a:solidFill>
            </a:endParaRPr>
          </a:p>
        </p:txBody>
      </p:sp>
      <p:sp>
        <p:nvSpPr>
          <p:cNvPr id="8" name="7 Rectángulo"/>
          <p:cNvSpPr/>
          <p:nvPr/>
        </p:nvSpPr>
        <p:spPr>
          <a:xfrm>
            <a:off x="-603448" y="1475656"/>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Náuseas y Vómitos</a:t>
            </a:r>
            <a:endParaRPr lang="es-ES" sz="1600" b="1" dirty="0">
              <a:solidFill>
                <a:srgbClr val="0070C0"/>
              </a:solidFill>
            </a:endParaRPr>
          </a:p>
        </p:txBody>
      </p:sp>
      <p:pic>
        <p:nvPicPr>
          <p:cNvPr id="1028" name="Picture 4" descr="Resultado de imagen de mesa puesta para comer"/>
          <p:cNvPicPr>
            <a:picLocks noChangeAspect="1" noChangeArrowheads="1"/>
          </p:cNvPicPr>
          <p:nvPr/>
        </p:nvPicPr>
        <p:blipFill rotWithShape="1">
          <a:blip r:embed="rId2">
            <a:extLst>
              <a:ext uri="{28A0092B-C50C-407E-A947-70E740481C1C}">
                <a14:useLocalDpi xmlns:a14="http://schemas.microsoft.com/office/drawing/2010/main" val="0"/>
              </a:ext>
            </a:extLst>
          </a:blip>
          <a:srcRect t="19562" r="17366" b="39465"/>
          <a:stretch/>
        </p:blipFill>
        <p:spPr bwMode="auto">
          <a:xfrm>
            <a:off x="126508" y="2555776"/>
            <a:ext cx="6524982" cy="1966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8527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2752084" y="3059832"/>
            <a:ext cx="3799235" cy="2852063"/>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lgn="just">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a:solidFill>
                  <a:srgbClr val="0070C0"/>
                </a:solidFill>
              </a:rPr>
              <a:t>En las primeras horas, tras el inicio de la diarrea es preferible que realice dieta absoluta, para que el intestino descanse.</a:t>
            </a:r>
          </a:p>
          <a:p>
            <a:pPr marL="171450" indent="-171450">
              <a:spcBef>
                <a:spcPts val="200"/>
              </a:spcBef>
              <a:buFont typeface="Arial" pitchFamily="34" charset="0"/>
              <a:buChar char="•"/>
            </a:pPr>
            <a:r>
              <a:rPr lang="es-ES" sz="1200" b="1" dirty="0">
                <a:solidFill>
                  <a:srgbClr val="0070C0"/>
                </a:solidFill>
              </a:rPr>
              <a:t>Comience a introducir, lentamente líquidos (preferiblemente tomados en pequeños sorbos cada 5-10 minutos, a lo largo del día</a:t>
            </a:r>
            <a:r>
              <a:rPr lang="es-ES" sz="1200" b="1" dirty="0" smtClean="0">
                <a:solidFill>
                  <a:srgbClr val="0070C0"/>
                </a:solidFill>
              </a:rPr>
              <a:t>).</a:t>
            </a:r>
          </a:p>
          <a:p>
            <a:pPr marL="171450" indent="-171450" algn="just">
              <a:spcBef>
                <a:spcPts val="300"/>
              </a:spcBef>
              <a:spcAft>
                <a:spcPts val="300"/>
              </a:spcAft>
              <a:buFont typeface="Arial" pitchFamily="34" charset="0"/>
              <a:buChar char="•"/>
              <a:defRPr/>
            </a:pPr>
            <a:r>
              <a:rPr lang="es-ES" sz="1200" b="1" dirty="0" smtClean="0">
                <a:solidFill>
                  <a:srgbClr val="0070C0"/>
                </a:solidFill>
              </a:rPr>
              <a:t>Aumente </a:t>
            </a:r>
            <a:r>
              <a:rPr lang="es-ES" sz="1200" b="1" dirty="0">
                <a:solidFill>
                  <a:srgbClr val="0070C0"/>
                </a:solidFill>
              </a:rPr>
              <a:t>la ingesta de líquidos hasta 2 litros al día.</a:t>
            </a:r>
          </a:p>
          <a:p>
            <a:pPr marL="171450" indent="-171450" algn="just">
              <a:spcBef>
                <a:spcPts val="300"/>
              </a:spcBef>
              <a:spcAft>
                <a:spcPts val="300"/>
              </a:spcAft>
              <a:buFont typeface="Arial" pitchFamily="34" charset="0"/>
              <a:buChar char="•"/>
              <a:defRPr/>
            </a:pPr>
            <a:r>
              <a:rPr lang="es-ES" sz="1200" b="1" dirty="0">
                <a:solidFill>
                  <a:srgbClr val="0070C0"/>
                </a:solidFill>
              </a:rPr>
              <a:t>Tome agua o té con </a:t>
            </a:r>
            <a:r>
              <a:rPr lang="es-ES" sz="1200" b="1" dirty="0" smtClean="0">
                <a:solidFill>
                  <a:srgbClr val="0070C0"/>
                </a:solidFill>
              </a:rPr>
              <a:t>limón y/o  </a:t>
            </a:r>
            <a:r>
              <a:rPr lang="es-ES" sz="1200" b="1" dirty="0">
                <a:solidFill>
                  <a:srgbClr val="0070C0"/>
                </a:solidFill>
              </a:rPr>
              <a:t>bebidas </a:t>
            </a:r>
            <a:r>
              <a:rPr lang="es-ES" sz="1200" b="1" dirty="0" smtClean="0">
                <a:solidFill>
                  <a:srgbClr val="0070C0"/>
                </a:solidFill>
              </a:rPr>
              <a:t>isotónicas.</a:t>
            </a:r>
            <a:endParaRPr lang="es-ES" sz="1200" b="1" dirty="0">
              <a:solidFill>
                <a:srgbClr val="0070C0"/>
              </a:solidFill>
            </a:endParaRPr>
          </a:p>
          <a:p>
            <a:pPr marL="171450" indent="-171450" algn="just">
              <a:spcBef>
                <a:spcPts val="300"/>
              </a:spcBef>
              <a:spcAft>
                <a:spcPts val="300"/>
              </a:spcAft>
              <a:buFont typeface="Arial" pitchFamily="34" charset="0"/>
              <a:buChar char="•"/>
              <a:defRPr/>
            </a:pPr>
            <a:r>
              <a:rPr lang="es-ES" sz="1200" b="1" dirty="0">
                <a:solidFill>
                  <a:srgbClr val="0070C0"/>
                </a:solidFill>
              </a:rPr>
              <a:t>Se tratarán como alimentos prohibidos (ver tabla) ciertos alimentos</a:t>
            </a:r>
            <a:r>
              <a:rPr lang="es-ES" sz="1200" b="1" dirty="0" smtClean="0">
                <a:solidFill>
                  <a:srgbClr val="0070C0"/>
                </a:solidFill>
              </a:rPr>
              <a:t>,  y </a:t>
            </a:r>
            <a:r>
              <a:rPr lang="es-ES" sz="1200" b="1" dirty="0">
                <a:solidFill>
                  <a:srgbClr val="0070C0"/>
                </a:solidFill>
              </a:rPr>
              <a:t>otros se irán reintroduciendo progresivamente.</a:t>
            </a:r>
          </a:p>
          <a:p>
            <a:pPr marL="171450" indent="-171450" algn="just">
              <a:spcBef>
                <a:spcPts val="300"/>
              </a:spcBef>
              <a:spcAft>
                <a:spcPts val="300"/>
              </a:spcAft>
              <a:buFont typeface="Arial" pitchFamily="34" charset="0"/>
              <a:buChar char="•"/>
              <a:defRPr/>
            </a:pPr>
            <a:r>
              <a:rPr lang="es-ES" sz="1200" b="1" dirty="0">
                <a:solidFill>
                  <a:srgbClr val="0070C0"/>
                </a:solidFill>
              </a:rPr>
              <a:t>Siga una dieta astringente.</a:t>
            </a:r>
            <a:endParaRPr lang="es-ES" sz="1200" b="1" dirty="0" smtClean="0">
              <a:solidFill>
                <a:srgbClr val="0070C0"/>
              </a:solidFill>
            </a:endParaRPr>
          </a:p>
        </p:txBody>
      </p:sp>
      <p:cxnSp>
        <p:nvCxnSpPr>
          <p:cNvPr id="17" name="16 Conector recto"/>
          <p:cNvCxnSpPr/>
          <p:nvPr/>
        </p:nvCxnSpPr>
        <p:spPr>
          <a:xfrm>
            <a:off x="287976" y="1187624"/>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68681" y="1187624"/>
            <a:ext cx="6256663" cy="1487587"/>
          </a:xfrm>
          <a:prstGeom prst="rect">
            <a:avLst/>
          </a:prstGeom>
        </p:spPr>
        <p:txBody>
          <a:bodyPr wrap="square">
            <a:spAutoFit/>
          </a:bodyPr>
          <a:lstStyle/>
          <a:p>
            <a:pPr algn="just">
              <a:spcBef>
                <a:spcPts val="200"/>
              </a:spcBef>
              <a:spcAft>
                <a:spcPts val="200"/>
              </a:spcAft>
            </a:pPr>
            <a:r>
              <a:rPr lang="es-ES" sz="1200" b="1" dirty="0">
                <a:solidFill>
                  <a:srgbClr val="0070C0"/>
                </a:solidFill>
              </a:rPr>
              <a:t>Cada persona tiene un hábito intestinal propio, y es el que </a:t>
            </a:r>
            <a:r>
              <a:rPr lang="es-ES" sz="1200" b="1" dirty="0" smtClean="0">
                <a:solidFill>
                  <a:srgbClr val="0070C0"/>
                </a:solidFill>
              </a:rPr>
              <a:t>tenemos que </a:t>
            </a:r>
            <a:r>
              <a:rPr lang="es-ES" sz="1200" b="1" dirty="0">
                <a:solidFill>
                  <a:srgbClr val="0070C0"/>
                </a:solidFill>
              </a:rPr>
              <a:t>tener en cuenta para identificar un episodio de diarrea.</a:t>
            </a:r>
          </a:p>
          <a:p>
            <a:pPr algn="just">
              <a:spcBef>
                <a:spcPts val="200"/>
              </a:spcBef>
              <a:spcAft>
                <a:spcPts val="200"/>
              </a:spcAft>
            </a:pPr>
            <a:r>
              <a:rPr lang="es-ES" sz="1200" b="1" dirty="0">
                <a:solidFill>
                  <a:srgbClr val="0070C0"/>
                </a:solidFill>
              </a:rPr>
              <a:t>Entendemos por diarrea cuando existe un aumento en su </a:t>
            </a:r>
            <a:r>
              <a:rPr lang="es-ES" sz="1200" b="1" dirty="0" smtClean="0">
                <a:solidFill>
                  <a:srgbClr val="0070C0"/>
                </a:solidFill>
              </a:rPr>
              <a:t>número habitual </a:t>
            </a:r>
            <a:r>
              <a:rPr lang="es-ES" sz="1200" b="1" dirty="0">
                <a:solidFill>
                  <a:srgbClr val="0070C0"/>
                </a:solidFill>
              </a:rPr>
              <a:t>de deposiciones y/o cuando la consistencia es muy </a:t>
            </a:r>
            <a:r>
              <a:rPr lang="es-ES" sz="1200" b="1" dirty="0" smtClean="0">
                <a:solidFill>
                  <a:srgbClr val="0070C0"/>
                </a:solidFill>
              </a:rPr>
              <a:t>blanda e </a:t>
            </a:r>
            <a:r>
              <a:rPr lang="es-ES" sz="1200" b="1" dirty="0">
                <a:solidFill>
                  <a:srgbClr val="0070C0"/>
                </a:solidFill>
              </a:rPr>
              <a:t>incluso líquida.</a:t>
            </a:r>
          </a:p>
          <a:p>
            <a:pPr algn="just">
              <a:spcBef>
                <a:spcPts val="200"/>
              </a:spcBef>
              <a:spcAft>
                <a:spcPts val="200"/>
              </a:spcAft>
            </a:pPr>
            <a:r>
              <a:rPr lang="es-ES" sz="1200" b="1" dirty="0">
                <a:solidFill>
                  <a:srgbClr val="0070C0"/>
                </a:solidFill>
              </a:rPr>
              <a:t>Con la diarrea, la pérdida de líquidos es importante. El objetivo de </a:t>
            </a:r>
            <a:r>
              <a:rPr lang="es-ES" sz="1200" b="1" dirty="0" smtClean="0">
                <a:solidFill>
                  <a:srgbClr val="0070C0"/>
                </a:solidFill>
              </a:rPr>
              <a:t>estas recomendaciones </a:t>
            </a:r>
            <a:r>
              <a:rPr lang="es-ES" sz="1200" b="1" dirty="0">
                <a:solidFill>
                  <a:srgbClr val="0070C0"/>
                </a:solidFill>
              </a:rPr>
              <a:t>es evitar la deshidratación. Además de agua, se </a:t>
            </a:r>
            <a:r>
              <a:rPr lang="es-ES" sz="1200" b="1" dirty="0" smtClean="0">
                <a:solidFill>
                  <a:srgbClr val="0070C0"/>
                </a:solidFill>
              </a:rPr>
              <a:t>pierden muchos </a:t>
            </a:r>
            <a:r>
              <a:rPr lang="es-ES" sz="1200" b="1" dirty="0">
                <a:solidFill>
                  <a:srgbClr val="0070C0"/>
                </a:solidFill>
              </a:rPr>
              <a:t>electrolitos, como el sodio o el potasio, que son necesarios reponer.</a:t>
            </a:r>
          </a:p>
        </p:txBody>
      </p:sp>
      <p:sp>
        <p:nvSpPr>
          <p:cNvPr id="8" name="7 Rectángulo"/>
          <p:cNvSpPr/>
          <p:nvPr/>
        </p:nvSpPr>
        <p:spPr>
          <a:xfrm>
            <a:off x="-603448" y="683568"/>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Diarrea</a:t>
            </a:r>
            <a:endParaRPr lang="es-ES" sz="1600" b="1" dirty="0">
              <a:solidFill>
                <a:srgbClr val="0070C0"/>
              </a:solidFill>
            </a:endParaRPr>
          </a:p>
        </p:txBody>
      </p:sp>
      <p:sp>
        <p:nvSpPr>
          <p:cNvPr id="9" name="8 Rectángulo"/>
          <p:cNvSpPr/>
          <p:nvPr/>
        </p:nvSpPr>
        <p:spPr>
          <a:xfrm>
            <a:off x="217207" y="6070946"/>
            <a:ext cx="6334112" cy="461665"/>
          </a:xfrm>
          <a:prstGeom prst="rect">
            <a:avLst/>
          </a:prstGeom>
          <a:solidFill>
            <a:srgbClr val="0070C0"/>
          </a:solidFill>
          <a:ln w="28575" cmpd="dbl">
            <a:noFill/>
          </a:ln>
        </p:spPr>
        <p:txBody>
          <a:bodyPr wrap="square">
            <a:spAutoFit/>
          </a:bodyPr>
          <a:lstStyle/>
          <a:p>
            <a:pPr marL="180975" indent="-3175">
              <a:spcBef>
                <a:spcPts val="200"/>
              </a:spcBef>
              <a:defRPr/>
            </a:pPr>
            <a:r>
              <a:rPr lang="es-ES" sz="1200" b="1" dirty="0">
                <a:solidFill>
                  <a:schemeClr val="bg1"/>
                </a:solidFill>
              </a:rPr>
              <a:t>Si su oncólogo le recomendó alguna medicación antidiarreica, </a:t>
            </a:r>
            <a:r>
              <a:rPr lang="es-ES" sz="1200" b="1" dirty="0" smtClean="0">
                <a:solidFill>
                  <a:schemeClr val="bg1"/>
                </a:solidFill>
              </a:rPr>
              <a:t> </a:t>
            </a:r>
            <a:r>
              <a:rPr lang="es-ES" sz="1200" b="1" dirty="0">
                <a:solidFill>
                  <a:schemeClr val="bg1"/>
                </a:solidFill>
              </a:rPr>
              <a:t>siga la pauta de </a:t>
            </a:r>
            <a:r>
              <a:rPr lang="es-ES" sz="1200" b="1" dirty="0" smtClean="0">
                <a:solidFill>
                  <a:schemeClr val="bg1"/>
                </a:solidFill>
              </a:rPr>
              <a:t>tratamiento establecido</a:t>
            </a:r>
            <a:r>
              <a:rPr lang="es-ES" sz="1200" b="1" dirty="0">
                <a:solidFill>
                  <a:schemeClr val="bg1"/>
                </a:solidFill>
              </a:rPr>
              <a:t>.</a:t>
            </a:r>
            <a:endParaRPr lang="es-ES" sz="1200" b="1" dirty="0" smtClean="0">
              <a:solidFill>
                <a:schemeClr val="bg1"/>
              </a:solidFill>
            </a:endParaRPr>
          </a:p>
        </p:txBody>
      </p:sp>
      <p:sp>
        <p:nvSpPr>
          <p:cNvPr id="2" name="1 Rectángulo"/>
          <p:cNvSpPr/>
          <p:nvPr/>
        </p:nvSpPr>
        <p:spPr>
          <a:xfrm>
            <a:off x="217207" y="6702623"/>
            <a:ext cx="6319514" cy="1749197"/>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200"/>
              </a:spcBef>
            </a:pPr>
            <a:r>
              <a:rPr lang="es-ES" sz="1200" b="1" dirty="0">
                <a:solidFill>
                  <a:srgbClr val="0070C0"/>
                </a:solidFill>
              </a:rPr>
              <a:t>Alimentos prohibidos si diarrea</a:t>
            </a:r>
          </a:p>
          <a:p>
            <a:pPr marL="180975" indent="-180975">
              <a:spcBef>
                <a:spcPts val="200"/>
              </a:spcBef>
              <a:buFont typeface="Arial" pitchFamily="34" charset="0"/>
              <a:buChar char="•"/>
            </a:pPr>
            <a:r>
              <a:rPr lang="es-ES" sz="1200" b="1" dirty="0">
                <a:solidFill>
                  <a:srgbClr val="0070C0"/>
                </a:solidFill>
              </a:rPr>
              <a:t>Ensaladas, verduras, frutas frescas (excepto manzana sin piel y plátano</a:t>
            </a:r>
            <a:r>
              <a:rPr lang="es-ES" sz="1200" b="1" dirty="0" smtClean="0">
                <a:solidFill>
                  <a:srgbClr val="0070C0"/>
                </a:solidFill>
              </a:rPr>
              <a:t>), cereales</a:t>
            </a:r>
            <a:r>
              <a:rPr lang="es-ES" sz="1200" b="1" dirty="0">
                <a:solidFill>
                  <a:srgbClr val="0070C0"/>
                </a:solidFill>
              </a:rPr>
              <a:t>, legumbres.</a:t>
            </a:r>
          </a:p>
          <a:p>
            <a:pPr marL="180975" indent="-180975">
              <a:spcBef>
                <a:spcPts val="200"/>
              </a:spcBef>
              <a:buFont typeface="Arial" pitchFamily="34" charset="0"/>
              <a:buChar char="•"/>
            </a:pPr>
            <a:r>
              <a:rPr lang="es-ES" sz="1200" b="1" dirty="0">
                <a:solidFill>
                  <a:srgbClr val="0070C0"/>
                </a:solidFill>
              </a:rPr>
              <a:t>Se suprimirá la leche por tener una digestión prolongada debido a </a:t>
            </a:r>
            <a:r>
              <a:rPr lang="es-ES" sz="1200" b="1" dirty="0" smtClean="0">
                <a:solidFill>
                  <a:srgbClr val="0070C0"/>
                </a:solidFill>
              </a:rPr>
              <a:t>la lactosa</a:t>
            </a:r>
            <a:r>
              <a:rPr lang="es-ES" sz="1200" b="1" dirty="0">
                <a:solidFill>
                  <a:srgbClr val="0070C0"/>
                </a:solidFill>
              </a:rPr>
              <a:t>.</a:t>
            </a:r>
          </a:p>
          <a:p>
            <a:pPr marL="180975" indent="-180975">
              <a:spcBef>
                <a:spcPts val="200"/>
              </a:spcBef>
              <a:buFont typeface="Arial" pitchFamily="34" charset="0"/>
              <a:buChar char="•"/>
            </a:pPr>
            <a:r>
              <a:rPr lang="es-ES" sz="1200" b="1" dirty="0">
                <a:solidFill>
                  <a:srgbClr val="0070C0"/>
                </a:solidFill>
              </a:rPr>
              <a:t>Bebidas con gas.</a:t>
            </a:r>
          </a:p>
          <a:p>
            <a:pPr marL="180975" indent="-180975">
              <a:spcBef>
                <a:spcPts val="200"/>
              </a:spcBef>
              <a:buFont typeface="Arial" pitchFamily="34" charset="0"/>
              <a:buChar char="•"/>
            </a:pPr>
            <a:r>
              <a:rPr lang="es-ES" sz="1200" b="1" dirty="0">
                <a:solidFill>
                  <a:srgbClr val="0070C0"/>
                </a:solidFill>
              </a:rPr>
              <a:t>Fritos y embutidos que irritan la mucosa.</a:t>
            </a:r>
          </a:p>
          <a:p>
            <a:pPr marL="180975" indent="-180975">
              <a:spcBef>
                <a:spcPts val="200"/>
              </a:spcBef>
              <a:buFont typeface="Arial" pitchFamily="34" charset="0"/>
              <a:buChar char="•"/>
            </a:pPr>
            <a:r>
              <a:rPr lang="es-ES" sz="1200" b="1" dirty="0">
                <a:solidFill>
                  <a:srgbClr val="0070C0"/>
                </a:solidFill>
              </a:rPr>
              <a:t>Café y zumos de naranja azucarados por su capacidad de estimular </a:t>
            </a:r>
            <a:r>
              <a:rPr lang="es-ES" sz="1200" b="1" dirty="0" smtClean="0">
                <a:solidFill>
                  <a:srgbClr val="0070C0"/>
                </a:solidFill>
              </a:rPr>
              <a:t>el reflejo </a:t>
            </a:r>
            <a:r>
              <a:rPr lang="es-ES" sz="1200" b="1" dirty="0">
                <a:solidFill>
                  <a:srgbClr val="0070C0"/>
                </a:solidFill>
              </a:rPr>
              <a:t>de la defecación.</a:t>
            </a:r>
          </a:p>
          <a:p>
            <a:pPr marL="180975" indent="-180975">
              <a:spcBef>
                <a:spcPts val="200"/>
              </a:spcBef>
              <a:buFont typeface="Arial" pitchFamily="34" charset="0"/>
              <a:buChar char="•"/>
            </a:pPr>
            <a:r>
              <a:rPr lang="es-ES" sz="1200" b="1" dirty="0">
                <a:solidFill>
                  <a:srgbClr val="0070C0"/>
                </a:solidFill>
              </a:rPr>
              <a:t>Alcohol.</a:t>
            </a:r>
          </a:p>
          <a:p>
            <a:pPr marL="180975" indent="-180975">
              <a:spcBef>
                <a:spcPts val="200"/>
              </a:spcBef>
              <a:buFont typeface="Arial" pitchFamily="34" charset="0"/>
              <a:buChar char="•"/>
            </a:pPr>
            <a:r>
              <a:rPr lang="es-ES" sz="1200" b="1" dirty="0">
                <a:solidFill>
                  <a:srgbClr val="0070C0"/>
                </a:solidFill>
              </a:rPr>
              <a:t>Chocolate</a:t>
            </a:r>
            <a:r>
              <a:rPr lang="es-ES" sz="1200" b="1" dirty="0" smtClean="0">
                <a:solidFill>
                  <a:srgbClr val="0070C0"/>
                </a:solidFill>
              </a:rPr>
              <a:t>.</a:t>
            </a:r>
            <a:endParaRPr lang="es-ES" sz="1200" b="1" dirty="0">
              <a:solidFill>
                <a:srgbClr val="0070C0"/>
              </a:solidFill>
            </a:endParaRPr>
          </a:p>
        </p:txBody>
      </p:sp>
      <p:pic>
        <p:nvPicPr>
          <p:cNvPr id="1026" name="Picture 2" descr="Resultado de imagen de liquido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0486" b="-11042"/>
          <a:stretch/>
        </p:blipFill>
        <p:spPr bwMode="auto">
          <a:xfrm>
            <a:off x="205326" y="3071929"/>
            <a:ext cx="2456361" cy="3096344"/>
          </a:xfrm>
          <a:prstGeom prst="rect">
            <a:avLst/>
          </a:prstGeom>
          <a:noFill/>
          <a:extLst>
            <a:ext uri="{909E8E84-426E-40DD-AFC4-6F175D3DCCD1}">
              <a14:hiddenFill xmlns:a14="http://schemas.microsoft.com/office/drawing/2010/main">
                <a:solidFill>
                  <a:srgbClr val="FFFFFF"/>
                </a:solidFill>
              </a14:hiddenFill>
            </a:ext>
          </a:extLst>
        </p:spPr>
      </p:pic>
      <p:sp>
        <p:nvSpPr>
          <p:cNvPr id="13" name="12 Rectángulo"/>
          <p:cNvSpPr/>
          <p:nvPr/>
        </p:nvSpPr>
        <p:spPr>
          <a:xfrm>
            <a:off x="6237313" y="8861520"/>
            <a:ext cx="397930"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11</a:t>
            </a:r>
            <a:endParaRPr lang="es-ES" sz="900" dirty="0">
              <a:solidFill>
                <a:prstClr val="white"/>
              </a:solidFill>
            </a:endParaRPr>
          </a:p>
        </p:txBody>
      </p:sp>
    </p:spTree>
    <p:extLst>
      <p:ext uri="{BB962C8B-B14F-4D97-AF65-F5344CB8AC3E}">
        <p14:creationId xmlns:p14="http://schemas.microsoft.com/office/powerpoint/2010/main" val="40521402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p:cNvSpPr/>
          <p:nvPr/>
        </p:nvSpPr>
        <p:spPr>
          <a:xfrm>
            <a:off x="386650" y="6372200"/>
            <a:ext cx="6260352" cy="1946687"/>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lgn="just">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a:solidFill>
                  <a:srgbClr val="0070C0"/>
                </a:solidFill>
              </a:rPr>
              <a:t>Siga una dieta rica en residuos y fibra. Coma verduras y hortalizas, </a:t>
            </a:r>
            <a:r>
              <a:rPr lang="es-ES" sz="1200" b="1" dirty="0" smtClean="0">
                <a:solidFill>
                  <a:srgbClr val="0070C0"/>
                </a:solidFill>
              </a:rPr>
              <a:t>tome  cereales integrales, salvado</a:t>
            </a:r>
            <a:r>
              <a:rPr lang="es-ES" sz="1200" b="1" dirty="0">
                <a:solidFill>
                  <a:srgbClr val="0070C0"/>
                </a:solidFill>
              </a:rPr>
              <a:t>, pan integral</a:t>
            </a:r>
            <a:r>
              <a:rPr lang="es-ES" sz="1200" b="1" dirty="0" smtClean="0">
                <a:solidFill>
                  <a:srgbClr val="0070C0"/>
                </a:solidFill>
              </a:rPr>
              <a:t>..</a:t>
            </a:r>
            <a:endParaRPr lang="es-ES" sz="1200" b="1" dirty="0">
              <a:solidFill>
                <a:srgbClr val="0070C0"/>
              </a:solidFill>
            </a:endParaRPr>
          </a:p>
          <a:p>
            <a:pPr marL="171450" indent="-171450">
              <a:spcBef>
                <a:spcPts val="200"/>
              </a:spcBef>
              <a:buFont typeface="Arial" pitchFamily="34" charset="0"/>
              <a:buChar char="•"/>
            </a:pPr>
            <a:r>
              <a:rPr lang="es-ES" sz="1200" b="1" dirty="0">
                <a:solidFill>
                  <a:srgbClr val="0070C0"/>
                </a:solidFill>
              </a:rPr>
              <a:t>Aumente la ingesta de líquidos a 2-3 litros al día. No tiene </a:t>
            </a:r>
            <a:r>
              <a:rPr lang="es-ES" sz="1200" b="1" dirty="0" smtClean="0">
                <a:solidFill>
                  <a:srgbClr val="0070C0"/>
                </a:solidFill>
              </a:rPr>
              <a:t>porqué  ser </a:t>
            </a:r>
            <a:r>
              <a:rPr lang="es-ES" sz="1200" b="1" dirty="0">
                <a:solidFill>
                  <a:srgbClr val="0070C0"/>
                </a:solidFill>
              </a:rPr>
              <a:t>sólo agua, puede tomar zumos naturales (más aconsejables que </a:t>
            </a:r>
            <a:r>
              <a:rPr lang="es-ES" sz="1200" b="1" dirty="0" smtClean="0">
                <a:solidFill>
                  <a:srgbClr val="0070C0"/>
                </a:solidFill>
              </a:rPr>
              <a:t>los  industriales</a:t>
            </a:r>
            <a:r>
              <a:rPr lang="es-ES" sz="1200" b="1" dirty="0">
                <a:solidFill>
                  <a:srgbClr val="0070C0"/>
                </a:solidFill>
              </a:rPr>
              <a:t>), infusiones, caldos…</a:t>
            </a:r>
          </a:p>
          <a:p>
            <a:pPr marL="171450" indent="-171450">
              <a:spcBef>
                <a:spcPts val="200"/>
              </a:spcBef>
              <a:buFont typeface="Arial" pitchFamily="34" charset="0"/>
              <a:buChar char="•"/>
            </a:pPr>
            <a:r>
              <a:rPr lang="es-ES" sz="1200" b="1" dirty="0">
                <a:solidFill>
                  <a:srgbClr val="0070C0"/>
                </a:solidFill>
              </a:rPr>
              <a:t>Intente responder inmediatamente al deseo de defecar.</a:t>
            </a:r>
          </a:p>
          <a:p>
            <a:pPr marL="171450" indent="-171450">
              <a:spcBef>
                <a:spcPts val="200"/>
              </a:spcBef>
              <a:buFont typeface="Arial" pitchFamily="34" charset="0"/>
              <a:buChar char="•"/>
            </a:pPr>
            <a:r>
              <a:rPr lang="es-ES" sz="1200" b="1" dirty="0">
                <a:solidFill>
                  <a:srgbClr val="0070C0"/>
                </a:solidFill>
              </a:rPr>
              <a:t>Procure mantener un horario fijo para ir al baño para educar al intestino.</a:t>
            </a:r>
          </a:p>
          <a:p>
            <a:pPr marL="171450" indent="-171450">
              <a:spcBef>
                <a:spcPts val="200"/>
              </a:spcBef>
              <a:buFont typeface="Arial" pitchFamily="34" charset="0"/>
              <a:buChar char="•"/>
            </a:pPr>
            <a:r>
              <a:rPr lang="es-ES" sz="1200" b="1" dirty="0">
                <a:solidFill>
                  <a:srgbClr val="0070C0"/>
                </a:solidFill>
              </a:rPr>
              <a:t>Realice actividad física diariamente, aunque sólo sea pasear.</a:t>
            </a:r>
          </a:p>
          <a:p>
            <a:pPr marL="171450" indent="-171450">
              <a:spcBef>
                <a:spcPts val="200"/>
              </a:spcBef>
              <a:buFont typeface="Arial" pitchFamily="34" charset="0"/>
              <a:buChar char="•"/>
            </a:pPr>
            <a:r>
              <a:rPr lang="es-ES" sz="1200" b="1" dirty="0">
                <a:solidFill>
                  <a:srgbClr val="0070C0"/>
                </a:solidFill>
              </a:rPr>
              <a:t>Si el médico le ha recetado algún laxante, siga las instrucciones.</a:t>
            </a:r>
            <a:endParaRPr lang="es-ES" sz="1200" b="1" dirty="0" smtClean="0">
              <a:solidFill>
                <a:srgbClr val="0070C0"/>
              </a:solidFill>
            </a:endParaRPr>
          </a:p>
        </p:txBody>
      </p:sp>
      <p:cxnSp>
        <p:nvCxnSpPr>
          <p:cNvPr id="17" name="16 Conector recto"/>
          <p:cNvCxnSpPr/>
          <p:nvPr/>
        </p:nvCxnSpPr>
        <p:spPr>
          <a:xfrm>
            <a:off x="401173" y="1025411"/>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381878" y="1025411"/>
            <a:ext cx="6256663" cy="882293"/>
          </a:xfrm>
          <a:prstGeom prst="rect">
            <a:avLst/>
          </a:prstGeom>
        </p:spPr>
        <p:txBody>
          <a:bodyPr wrap="square">
            <a:spAutoFit/>
          </a:bodyPr>
          <a:lstStyle/>
          <a:p>
            <a:pPr algn="just">
              <a:spcBef>
                <a:spcPts val="200"/>
              </a:spcBef>
              <a:spcAft>
                <a:spcPts val="200"/>
              </a:spcAft>
            </a:pPr>
            <a:r>
              <a:rPr lang="es-ES" sz="1200" b="1" dirty="0">
                <a:solidFill>
                  <a:srgbClr val="0070C0"/>
                </a:solidFill>
              </a:rPr>
              <a:t>Es una complicación habitual. Consiste en la disminución de </a:t>
            </a:r>
            <a:r>
              <a:rPr lang="es-ES" sz="1200" b="1" dirty="0" smtClean="0">
                <a:solidFill>
                  <a:srgbClr val="0070C0"/>
                </a:solidFill>
              </a:rPr>
              <a:t>deposiciones (</a:t>
            </a:r>
            <a:r>
              <a:rPr lang="es-ES" sz="1200" b="1" dirty="0">
                <a:solidFill>
                  <a:srgbClr val="0070C0"/>
                </a:solidFill>
              </a:rPr>
              <a:t>menos de dos veces a la semana) que se acompaña del </a:t>
            </a:r>
            <a:r>
              <a:rPr lang="es-ES" sz="1200" b="1" dirty="0" smtClean="0">
                <a:solidFill>
                  <a:srgbClr val="0070C0"/>
                </a:solidFill>
              </a:rPr>
              <a:t>endurecimiento  de </a:t>
            </a:r>
            <a:r>
              <a:rPr lang="es-ES" sz="1200" b="1" dirty="0">
                <a:solidFill>
                  <a:srgbClr val="0070C0"/>
                </a:solidFill>
              </a:rPr>
              <a:t>las heces.</a:t>
            </a:r>
          </a:p>
          <a:p>
            <a:pPr algn="just">
              <a:spcBef>
                <a:spcPts val="200"/>
              </a:spcBef>
              <a:spcAft>
                <a:spcPts val="200"/>
              </a:spcAft>
            </a:pPr>
            <a:r>
              <a:rPr lang="es-ES" sz="1200" b="1" dirty="0">
                <a:solidFill>
                  <a:srgbClr val="0070C0"/>
                </a:solidFill>
              </a:rPr>
              <a:t>Se puede producir por algunos medicamentos que se usan para </a:t>
            </a:r>
            <a:r>
              <a:rPr lang="es-ES" sz="1200" b="1" dirty="0" smtClean="0">
                <a:solidFill>
                  <a:srgbClr val="0070C0"/>
                </a:solidFill>
              </a:rPr>
              <a:t>prevenir los </a:t>
            </a:r>
            <a:r>
              <a:rPr lang="es-ES" sz="1200" b="1" dirty="0">
                <a:solidFill>
                  <a:srgbClr val="0070C0"/>
                </a:solidFill>
              </a:rPr>
              <a:t>vómitos. Pero también la ausencia de actividad física puede ayudar </a:t>
            </a:r>
            <a:r>
              <a:rPr lang="es-ES" sz="1200" b="1" dirty="0" smtClean="0">
                <a:solidFill>
                  <a:srgbClr val="0070C0"/>
                </a:solidFill>
              </a:rPr>
              <a:t>a su </a:t>
            </a:r>
            <a:r>
              <a:rPr lang="es-ES" sz="1200" b="1" dirty="0">
                <a:solidFill>
                  <a:srgbClr val="0070C0"/>
                </a:solidFill>
              </a:rPr>
              <a:t>aparición.</a:t>
            </a:r>
          </a:p>
        </p:txBody>
      </p:sp>
      <p:sp>
        <p:nvSpPr>
          <p:cNvPr id="8" name="7 Rectángulo"/>
          <p:cNvSpPr/>
          <p:nvPr/>
        </p:nvSpPr>
        <p:spPr>
          <a:xfrm>
            <a:off x="-490251" y="521355"/>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Estreñimiento</a:t>
            </a:r>
            <a:endParaRPr lang="es-ES" sz="1600" b="1" dirty="0">
              <a:solidFill>
                <a:srgbClr val="0070C0"/>
              </a:solidFill>
            </a:endParaRPr>
          </a:p>
        </p:txBody>
      </p:sp>
      <p:pic>
        <p:nvPicPr>
          <p:cNvPr id="2052" name="Picture 4"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173" y="2123728"/>
            <a:ext cx="6056140" cy="4021469"/>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202208" y="8737573"/>
            <a:ext cx="397930"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12</a:t>
            </a:r>
            <a:endParaRPr lang="es-ES" sz="900" dirty="0">
              <a:solidFill>
                <a:prstClr val="white"/>
              </a:solidFill>
            </a:endParaRPr>
          </a:p>
        </p:txBody>
      </p:sp>
    </p:spTree>
    <p:extLst>
      <p:ext uri="{BB962C8B-B14F-4D97-AF65-F5344CB8AC3E}">
        <p14:creationId xmlns:p14="http://schemas.microsoft.com/office/powerpoint/2010/main" val="20471397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320949" y="1343597"/>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301654" y="1343597"/>
            <a:ext cx="6256663" cy="1302921"/>
          </a:xfrm>
          <a:prstGeom prst="rect">
            <a:avLst/>
          </a:prstGeom>
        </p:spPr>
        <p:txBody>
          <a:bodyPr wrap="square">
            <a:spAutoFit/>
          </a:bodyPr>
          <a:lstStyle/>
          <a:p>
            <a:pPr algn="just">
              <a:spcBef>
                <a:spcPts val="200"/>
              </a:spcBef>
              <a:spcAft>
                <a:spcPts val="200"/>
              </a:spcAft>
            </a:pPr>
            <a:r>
              <a:rPr lang="es-ES" sz="1200" b="1" dirty="0">
                <a:solidFill>
                  <a:srgbClr val="0070C0"/>
                </a:solidFill>
              </a:rPr>
              <a:t>La mucositis es la alteración con inflamación del tejido que cubre </a:t>
            </a:r>
            <a:r>
              <a:rPr lang="es-ES" sz="1200" b="1" dirty="0" smtClean="0">
                <a:solidFill>
                  <a:srgbClr val="0070C0"/>
                </a:solidFill>
              </a:rPr>
              <a:t>el  tubo </a:t>
            </a:r>
            <a:r>
              <a:rPr lang="es-ES" sz="1200" b="1" dirty="0">
                <a:solidFill>
                  <a:srgbClr val="0070C0"/>
                </a:solidFill>
              </a:rPr>
              <a:t>digestivo.</a:t>
            </a:r>
          </a:p>
          <a:p>
            <a:pPr algn="just">
              <a:spcBef>
                <a:spcPts val="200"/>
              </a:spcBef>
              <a:spcAft>
                <a:spcPts val="200"/>
              </a:spcAft>
            </a:pPr>
            <a:r>
              <a:rPr lang="es-ES" sz="1200" b="1" dirty="0">
                <a:solidFill>
                  <a:srgbClr val="0070C0"/>
                </a:solidFill>
              </a:rPr>
              <a:t>Si se produce en la boca, la denominamos mucositis oral. Se </a:t>
            </a:r>
            <a:r>
              <a:rPr lang="es-ES" sz="1200" b="1" dirty="0" smtClean="0">
                <a:solidFill>
                  <a:srgbClr val="0070C0"/>
                </a:solidFill>
              </a:rPr>
              <a:t>manifiesta por </a:t>
            </a:r>
            <a:r>
              <a:rPr lang="es-ES" sz="1200" b="1" dirty="0">
                <a:solidFill>
                  <a:srgbClr val="0070C0"/>
                </a:solidFill>
              </a:rPr>
              <a:t>enrojecimiento, presencia de úlceras o llagas, e inicialmente </a:t>
            </a:r>
            <a:r>
              <a:rPr lang="es-ES" sz="1200" b="1" dirty="0" smtClean="0">
                <a:solidFill>
                  <a:srgbClr val="0070C0"/>
                </a:solidFill>
              </a:rPr>
              <a:t>suele aparecer </a:t>
            </a:r>
            <a:r>
              <a:rPr lang="es-ES" sz="1200" b="1" dirty="0">
                <a:solidFill>
                  <a:srgbClr val="0070C0"/>
                </a:solidFill>
              </a:rPr>
              <a:t>sequedad bucal y sensación quemante.</a:t>
            </a:r>
          </a:p>
          <a:p>
            <a:pPr algn="just">
              <a:spcBef>
                <a:spcPts val="200"/>
              </a:spcBef>
              <a:spcAft>
                <a:spcPts val="200"/>
              </a:spcAft>
            </a:pPr>
            <a:r>
              <a:rPr lang="es-ES" sz="1200" b="1" dirty="0">
                <a:solidFill>
                  <a:srgbClr val="0070C0"/>
                </a:solidFill>
              </a:rPr>
              <a:t>Recuerde que es primordial mantener una correcta limpieza </a:t>
            </a:r>
            <a:r>
              <a:rPr lang="es-ES" sz="1200" b="1" dirty="0" smtClean="0">
                <a:solidFill>
                  <a:srgbClr val="0070C0"/>
                </a:solidFill>
              </a:rPr>
              <a:t>de boca</a:t>
            </a:r>
            <a:r>
              <a:rPr lang="es-ES" sz="1200" b="1" dirty="0">
                <a:solidFill>
                  <a:srgbClr val="0070C0"/>
                </a:solidFill>
              </a:rPr>
              <a:t>. Se recomienda el uso de cepillo dental con fibras blandas tras </a:t>
            </a:r>
            <a:r>
              <a:rPr lang="es-ES" sz="1200" b="1" dirty="0" smtClean="0">
                <a:solidFill>
                  <a:srgbClr val="0070C0"/>
                </a:solidFill>
              </a:rPr>
              <a:t>cada comida. </a:t>
            </a:r>
            <a:endParaRPr lang="es-ES" sz="1200" b="1" dirty="0">
              <a:solidFill>
                <a:srgbClr val="0070C0"/>
              </a:solidFill>
            </a:endParaRPr>
          </a:p>
        </p:txBody>
      </p:sp>
      <p:sp>
        <p:nvSpPr>
          <p:cNvPr id="8" name="7 Rectángulo"/>
          <p:cNvSpPr/>
          <p:nvPr/>
        </p:nvSpPr>
        <p:spPr>
          <a:xfrm>
            <a:off x="-570475" y="839541"/>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Mucositis: bucal</a:t>
            </a:r>
            <a:endParaRPr lang="es-ES" sz="1600" b="1" dirty="0">
              <a:solidFill>
                <a:srgbClr val="0070C0"/>
              </a:solidFill>
            </a:endParaRPr>
          </a:p>
        </p:txBody>
      </p:sp>
      <p:pic>
        <p:nvPicPr>
          <p:cNvPr id="3074" name="Picture 2" descr="Resultado de imagen de bicarbonato enjuague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439"/>
          <a:stretch/>
        </p:blipFill>
        <p:spPr bwMode="auto">
          <a:xfrm>
            <a:off x="2693194" y="2915791"/>
            <a:ext cx="3889592" cy="3089567"/>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307099" y="5724128"/>
            <a:ext cx="6362261" cy="3041858"/>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71450" indent="-171450">
              <a:spcBef>
                <a:spcPts val="200"/>
              </a:spcBef>
              <a:buFont typeface="Arial" pitchFamily="34" charset="0"/>
              <a:buChar char="•"/>
            </a:pPr>
            <a:r>
              <a:rPr lang="es-ES" sz="1200" b="1" dirty="0" smtClean="0">
                <a:solidFill>
                  <a:srgbClr val="0070C0"/>
                </a:solidFill>
              </a:rPr>
              <a:t>Si </a:t>
            </a:r>
            <a:r>
              <a:rPr lang="es-ES" sz="1200" b="1" dirty="0">
                <a:solidFill>
                  <a:srgbClr val="0070C0"/>
                </a:solidFill>
              </a:rPr>
              <a:t>utiliza dentadura postiza, se aconseja emplearla sólo para </a:t>
            </a:r>
            <a:r>
              <a:rPr lang="es-ES" sz="1200" b="1" dirty="0" smtClean="0">
                <a:solidFill>
                  <a:srgbClr val="0070C0"/>
                </a:solidFill>
              </a:rPr>
              <a:t>comer ya </a:t>
            </a:r>
            <a:r>
              <a:rPr lang="es-ES" sz="1200" b="1" dirty="0">
                <a:solidFill>
                  <a:srgbClr val="0070C0"/>
                </a:solidFill>
              </a:rPr>
              <a:t>que puede hacer empeorar las lesiones en la boca. Lávese </a:t>
            </a:r>
            <a:r>
              <a:rPr lang="es-ES" sz="1200" b="1" dirty="0" smtClean="0">
                <a:solidFill>
                  <a:srgbClr val="0070C0"/>
                </a:solidFill>
              </a:rPr>
              <a:t>la boca </a:t>
            </a:r>
            <a:r>
              <a:rPr lang="es-ES" sz="1200" b="1" dirty="0">
                <a:solidFill>
                  <a:srgbClr val="0070C0"/>
                </a:solidFill>
              </a:rPr>
              <a:t>con un cepillo suave aunque no tenga dientes y lave la </a:t>
            </a:r>
            <a:r>
              <a:rPr lang="es-ES" sz="1200" b="1" dirty="0" smtClean="0">
                <a:solidFill>
                  <a:srgbClr val="0070C0"/>
                </a:solidFill>
              </a:rPr>
              <a:t>dentadura postiza </a:t>
            </a:r>
            <a:r>
              <a:rPr lang="es-ES" sz="1200" b="1" dirty="0">
                <a:solidFill>
                  <a:srgbClr val="0070C0"/>
                </a:solidFill>
              </a:rPr>
              <a:t>al menos 2 veces/día. Retíresela para hacer los enjuagues.</a:t>
            </a:r>
          </a:p>
          <a:p>
            <a:pPr marL="171450" indent="-171450">
              <a:spcBef>
                <a:spcPts val="200"/>
              </a:spcBef>
              <a:buFont typeface="Arial" pitchFamily="34" charset="0"/>
              <a:buChar char="•"/>
            </a:pPr>
            <a:r>
              <a:rPr lang="es-ES" sz="1200" b="1" dirty="0">
                <a:solidFill>
                  <a:srgbClr val="0070C0"/>
                </a:solidFill>
              </a:rPr>
              <a:t>Hidrátese bien los labios con cremas labiales tipo cacao, </a:t>
            </a:r>
            <a:r>
              <a:rPr lang="es-ES" sz="1200" b="1" dirty="0" smtClean="0">
                <a:solidFill>
                  <a:srgbClr val="0070C0"/>
                </a:solidFill>
              </a:rPr>
              <a:t>y posteriormente </a:t>
            </a:r>
            <a:r>
              <a:rPr lang="es-ES" sz="1200" b="1" dirty="0">
                <a:solidFill>
                  <a:srgbClr val="0070C0"/>
                </a:solidFill>
              </a:rPr>
              <a:t>puede protegerla con vaselina para evitar que </a:t>
            </a:r>
            <a:r>
              <a:rPr lang="es-ES" sz="1200" b="1" dirty="0" smtClean="0">
                <a:solidFill>
                  <a:srgbClr val="0070C0"/>
                </a:solidFill>
              </a:rPr>
              <a:t>se reseque </a:t>
            </a:r>
            <a:r>
              <a:rPr lang="es-ES" sz="1200" b="1" dirty="0">
                <a:solidFill>
                  <a:srgbClr val="0070C0"/>
                </a:solidFill>
              </a:rPr>
              <a:t>más.</a:t>
            </a:r>
          </a:p>
          <a:p>
            <a:pPr marL="171450" indent="-171450">
              <a:spcBef>
                <a:spcPts val="200"/>
              </a:spcBef>
              <a:buFont typeface="Arial" pitchFamily="34" charset="0"/>
              <a:buChar char="•"/>
            </a:pPr>
            <a:r>
              <a:rPr lang="es-ES" sz="1200" b="1" dirty="0">
                <a:solidFill>
                  <a:srgbClr val="0070C0"/>
                </a:solidFill>
              </a:rPr>
              <a:t>No consuma alcohol. Si la mucosa está irritada aumentará el </a:t>
            </a:r>
            <a:r>
              <a:rPr lang="es-ES" sz="1200" b="1" dirty="0" smtClean="0">
                <a:solidFill>
                  <a:srgbClr val="0070C0"/>
                </a:solidFill>
              </a:rPr>
              <a:t>dolor. Por </a:t>
            </a:r>
            <a:r>
              <a:rPr lang="es-ES" sz="1200" b="1" dirty="0">
                <a:solidFill>
                  <a:srgbClr val="0070C0"/>
                </a:solidFill>
              </a:rPr>
              <a:t>el mismo motivo, no fume.</a:t>
            </a:r>
          </a:p>
          <a:p>
            <a:pPr marL="171450" indent="-171450">
              <a:spcBef>
                <a:spcPts val="200"/>
              </a:spcBef>
              <a:buFont typeface="Arial" pitchFamily="34" charset="0"/>
              <a:buChar char="•"/>
            </a:pPr>
            <a:r>
              <a:rPr lang="es-ES" sz="1200" b="1" dirty="0">
                <a:solidFill>
                  <a:srgbClr val="0070C0"/>
                </a:solidFill>
              </a:rPr>
              <a:t>Tome alimentos blandos o triturados, preferiblemente a </a:t>
            </a:r>
            <a:r>
              <a:rPr lang="es-ES" sz="1200" b="1" dirty="0" smtClean="0">
                <a:solidFill>
                  <a:srgbClr val="0070C0"/>
                </a:solidFill>
              </a:rPr>
              <a:t>temperatura ambiente</a:t>
            </a:r>
            <a:r>
              <a:rPr lang="es-ES" sz="1200" b="1" dirty="0">
                <a:solidFill>
                  <a:srgbClr val="0070C0"/>
                </a:solidFill>
              </a:rPr>
              <a:t>. Beba agua a pequeños sorbos durante todo el día.</a:t>
            </a:r>
          </a:p>
          <a:p>
            <a:pPr marL="171450" indent="-171450">
              <a:spcBef>
                <a:spcPts val="200"/>
              </a:spcBef>
              <a:buFont typeface="Arial" pitchFamily="34" charset="0"/>
              <a:buChar char="•"/>
            </a:pPr>
            <a:r>
              <a:rPr lang="es-ES" sz="1200" b="1" dirty="0">
                <a:solidFill>
                  <a:srgbClr val="0070C0"/>
                </a:solidFill>
              </a:rPr>
              <a:t>Evite alimentos duros como el pan, galletas, frutos secos</a:t>
            </a:r>
            <a:r>
              <a:rPr lang="es-ES" sz="1200" b="1" dirty="0" smtClean="0">
                <a:solidFill>
                  <a:srgbClr val="0070C0"/>
                </a:solidFill>
              </a:rPr>
              <a:t>, patatas </a:t>
            </a:r>
            <a:r>
              <a:rPr lang="es-ES" sz="1200" b="1" dirty="0">
                <a:solidFill>
                  <a:srgbClr val="0070C0"/>
                </a:solidFill>
              </a:rPr>
              <a:t>fritas… Los caramelos o </a:t>
            </a:r>
            <a:r>
              <a:rPr lang="es-ES" sz="1200" b="1" dirty="0" smtClean="0">
                <a:solidFill>
                  <a:srgbClr val="0070C0"/>
                </a:solidFill>
              </a:rPr>
              <a:t>pueden </a:t>
            </a:r>
            <a:r>
              <a:rPr lang="es-ES" sz="1200" b="1" dirty="0">
                <a:solidFill>
                  <a:srgbClr val="0070C0"/>
                </a:solidFill>
              </a:rPr>
              <a:t>lesionar </a:t>
            </a:r>
            <a:r>
              <a:rPr lang="es-ES" sz="1200" b="1" dirty="0" smtClean="0">
                <a:solidFill>
                  <a:srgbClr val="0070C0"/>
                </a:solidFill>
              </a:rPr>
              <a:t>más la boca.</a:t>
            </a:r>
          </a:p>
          <a:p>
            <a:pPr marL="171450" indent="-171450">
              <a:spcBef>
                <a:spcPts val="200"/>
              </a:spcBef>
              <a:buFont typeface="Arial" pitchFamily="34" charset="0"/>
              <a:buChar char="•"/>
            </a:pPr>
            <a:r>
              <a:rPr lang="es-ES" sz="1200" b="1" dirty="0">
                <a:solidFill>
                  <a:srgbClr val="0070C0"/>
                </a:solidFill>
              </a:rPr>
              <a:t>Evite alimentos ácidos, fritos, amargos, picantes, muy condimentados y muy calientes.</a:t>
            </a:r>
          </a:p>
          <a:p>
            <a:pPr marL="171450" indent="-171450">
              <a:spcBef>
                <a:spcPts val="200"/>
              </a:spcBef>
              <a:buFont typeface="Arial" pitchFamily="34" charset="0"/>
              <a:buChar char="•"/>
            </a:pPr>
            <a:r>
              <a:rPr lang="es-ES" sz="1200" b="1" dirty="0">
                <a:solidFill>
                  <a:srgbClr val="0070C0"/>
                </a:solidFill>
              </a:rPr>
              <a:t>Use salsas, nata, gelatina para conseguir la consistencia  adecuada, y así facilitar la deglución.</a:t>
            </a:r>
          </a:p>
          <a:p>
            <a:pPr marL="171450" indent="-171450">
              <a:spcBef>
                <a:spcPts val="200"/>
              </a:spcBef>
              <a:buFont typeface="Arial" pitchFamily="34" charset="0"/>
              <a:buChar char="•"/>
            </a:pPr>
            <a:r>
              <a:rPr lang="es-ES" sz="1200" b="1" dirty="0">
                <a:solidFill>
                  <a:srgbClr val="0070C0"/>
                </a:solidFill>
              </a:rPr>
              <a:t>Consulte con su oncólogo o enfermera, la existencia de  dolor intenso que le impida tragar y alimentarse  adecuadamente.</a:t>
            </a:r>
          </a:p>
        </p:txBody>
      </p:sp>
      <p:sp>
        <p:nvSpPr>
          <p:cNvPr id="13" name="12 Rectángulo"/>
          <p:cNvSpPr/>
          <p:nvPr/>
        </p:nvSpPr>
        <p:spPr>
          <a:xfrm>
            <a:off x="318376" y="2974196"/>
            <a:ext cx="2854486" cy="2239074"/>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a:solidFill>
                  <a:srgbClr val="0070C0"/>
                </a:solidFill>
              </a:rPr>
              <a:t>Enjuagues bucales con bicarbonato tras cada comida: </a:t>
            </a:r>
            <a:r>
              <a:rPr lang="es-ES" sz="1200" b="1" dirty="0" smtClean="0">
                <a:solidFill>
                  <a:srgbClr val="0070C0"/>
                </a:solidFill>
              </a:rPr>
              <a:t>eche una </a:t>
            </a:r>
            <a:r>
              <a:rPr lang="es-ES" sz="1200" b="1" dirty="0">
                <a:solidFill>
                  <a:srgbClr val="0070C0"/>
                </a:solidFill>
              </a:rPr>
              <a:t>cucharadita de bicarbonato en un vaso con agua y haga </a:t>
            </a:r>
            <a:r>
              <a:rPr lang="es-ES" sz="1200" b="1" dirty="0" smtClean="0">
                <a:solidFill>
                  <a:srgbClr val="0070C0"/>
                </a:solidFill>
              </a:rPr>
              <a:t>enjuagues con </a:t>
            </a:r>
            <a:r>
              <a:rPr lang="es-ES" sz="1200" b="1" dirty="0">
                <a:solidFill>
                  <a:srgbClr val="0070C0"/>
                </a:solidFill>
              </a:rPr>
              <a:t>la solución.</a:t>
            </a:r>
          </a:p>
          <a:p>
            <a:pPr marL="171450" indent="-171450">
              <a:spcBef>
                <a:spcPts val="200"/>
              </a:spcBef>
              <a:buFont typeface="Arial" pitchFamily="34" charset="0"/>
              <a:buChar char="•"/>
            </a:pPr>
            <a:r>
              <a:rPr lang="es-ES" sz="1200" b="1" dirty="0">
                <a:solidFill>
                  <a:srgbClr val="0070C0"/>
                </a:solidFill>
              </a:rPr>
              <a:t>Si lo prefiere puede usar también infusión de manzanilla en flor o </a:t>
            </a:r>
            <a:r>
              <a:rPr lang="es-ES" sz="1200" b="1" dirty="0" smtClean="0">
                <a:solidFill>
                  <a:srgbClr val="0070C0"/>
                </a:solidFill>
              </a:rPr>
              <a:t>de tomillo </a:t>
            </a:r>
            <a:r>
              <a:rPr lang="es-ES" sz="1200" b="1" dirty="0">
                <a:solidFill>
                  <a:srgbClr val="0070C0"/>
                </a:solidFill>
              </a:rPr>
              <a:t>(efecto antinflamatorio), sin echar azúcar a la infusión.</a:t>
            </a:r>
          </a:p>
          <a:p>
            <a:pPr marL="171450" indent="-171450">
              <a:spcBef>
                <a:spcPts val="200"/>
              </a:spcBef>
              <a:buFont typeface="Arial" pitchFamily="34" charset="0"/>
              <a:buChar char="•"/>
            </a:pPr>
            <a:r>
              <a:rPr lang="es-ES" sz="1200" b="1" dirty="0">
                <a:solidFill>
                  <a:srgbClr val="0070C0"/>
                </a:solidFill>
              </a:rPr>
              <a:t>No use colutorios que contengan alcohol</a:t>
            </a:r>
            <a:r>
              <a:rPr lang="es-ES" sz="1200" b="1" dirty="0" smtClean="0">
                <a:solidFill>
                  <a:srgbClr val="0070C0"/>
                </a:solidFill>
              </a:rPr>
              <a:t>.</a:t>
            </a:r>
            <a:endParaRPr lang="es-ES" sz="1200" b="1" dirty="0">
              <a:solidFill>
                <a:srgbClr val="0070C0"/>
              </a:solidFill>
            </a:endParaRPr>
          </a:p>
        </p:txBody>
      </p:sp>
      <p:sp>
        <p:nvSpPr>
          <p:cNvPr id="12" name="11 Rectángulo"/>
          <p:cNvSpPr/>
          <p:nvPr/>
        </p:nvSpPr>
        <p:spPr>
          <a:xfrm>
            <a:off x="6231227" y="8816459"/>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13</a:t>
            </a:r>
            <a:endParaRPr lang="es-ES" sz="900" dirty="0">
              <a:solidFill>
                <a:prstClr val="white"/>
              </a:solidFill>
            </a:endParaRPr>
          </a:p>
        </p:txBody>
      </p:sp>
    </p:spTree>
    <p:extLst>
      <p:ext uri="{BB962C8B-B14F-4D97-AF65-F5344CB8AC3E}">
        <p14:creationId xmlns:p14="http://schemas.microsoft.com/office/powerpoint/2010/main" val="21535902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312365" y="973341"/>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93070" y="973341"/>
            <a:ext cx="6256663" cy="646331"/>
          </a:xfrm>
          <a:prstGeom prst="rect">
            <a:avLst/>
          </a:prstGeom>
        </p:spPr>
        <p:txBody>
          <a:bodyPr wrap="square">
            <a:spAutoFit/>
          </a:bodyPr>
          <a:lstStyle/>
          <a:p>
            <a:pPr algn="just">
              <a:spcBef>
                <a:spcPts val="200"/>
              </a:spcBef>
              <a:spcAft>
                <a:spcPts val="200"/>
              </a:spcAft>
            </a:pPr>
            <a:r>
              <a:rPr lang="es-ES" sz="1200" b="1" dirty="0">
                <a:solidFill>
                  <a:srgbClr val="0070C0"/>
                </a:solidFill>
              </a:rPr>
              <a:t>La mucosa de la vagina o del recto también pueden verse afectadas </a:t>
            </a:r>
            <a:r>
              <a:rPr lang="es-ES" sz="1200" b="1" dirty="0" smtClean="0">
                <a:solidFill>
                  <a:srgbClr val="0070C0"/>
                </a:solidFill>
              </a:rPr>
              <a:t>por la </a:t>
            </a:r>
            <a:r>
              <a:rPr lang="es-ES" sz="1200" b="1" dirty="0">
                <a:solidFill>
                  <a:srgbClr val="0070C0"/>
                </a:solidFill>
              </a:rPr>
              <a:t>quimioterapia. Es importante remarcar que esta es una </a:t>
            </a:r>
            <a:r>
              <a:rPr lang="es-ES" sz="1200" b="1" dirty="0" smtClean="0">
                <a:solidFill>
                  <a:srgbClr val="0070C0"/>
                </a:solidFill>
              </a:rPr>
              <a:t>complicación poco </a:t>
            </a:r>
            <a:r>
              <a:rPr lang="es-ES" sz="1200" b="1" dirty="0">
                <a:solidFill>
                  <a:srgbClr val="0070C0"/>
                </a:solidFill>
              </a:rPr>
              <a:t>frecuente. Si comienza con molestias siga estos consejos.</a:t>
            </a:r>
          </a:p>
        </p:txBody>
      </p:sp>
      <p:sp>
        <p:nvSpPr>
          <p:cNvPr id="8" name="7 Rectángulo"/>
          <p:cNvSpPr/>
          <p:nvPr/>
        </p:nvSpPr>
        <p:spPr>
          <a:xfrm>
            <a:off x="-579059" y="469285"/>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Mucositis: vaginal o rectal</a:t>
            </a:r>
            <a:endParaRPr lang="es-ES" sz="1600" b="1" dirty="0">
              <a:solidFill>
                <a:srgbClr val="0070C0"/>
              </a:solidFill>
            </a:endParaRPr>
          </a:p>
        </p:txBody>
      </p:sp>
      <p:sp>
        <p:nvSpPr>
          <p:cNvPr id="13" name="12 Rectángulo"/>
          <p:cNvSpPr/>
          <p:nvPr/>
        </p:nvSpPr>
        <p:spPr>
          <a:xfrm>
            <a:off x="356189" y="2195736"/>
            <a:ext cx="6003606" cy="1500411"/>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a:solidFill>
                  <a:srgbClr val="0070C0"/>
                </a:solidFill>
              </a:rPr>
              <a:t>Lave el periné con agua y jabón después de cada evacuación. </a:t>
            </a:r>
            <a:r>
              <a:rPr lang="es-ES" sz="1200" b="1" dirty="0" smtClean="0">
                <a:solidFill>
                  <a:srgbClr val="0070C0"/>
                </a:solidFill>
              </a:rPr>
              <a:t>Limpie  y </a:t>
            </a:r>
            <a:r>
              <a:rPr lang="es-ES" sz="1200" b="1" dirty="0">
                <a:solidFill>
                  <a:srgbClr val="0070C0"/>
                </a:solidFill>
              </a:rPr>
              <a:t>seque la zona evitando traumatismos.</a:t>
            </a:r>
          </a:p>
          <a:p>
            <a:pPr marL="171450" indent="-171450">
              <a:spcBef>
                <a:spcPts val="200"/>
              </a:spcBef>
              <a:buFont typeface="Arial" pitchFamily="34" charset="0"/>
              <a:buChar char="•"/>
            </a:pPr>
            <a:r>
              <a:rPr lang="es-ES" sz="1200" b="1" dirty="0">
                <a:solidFill>
                  <a:srgbClr val="0070C0"/>
                </a:solidFill>
              </a:rPr>
              <a:t>Evite la exposición a irritantes químicos y físicos como tampones</a:t>
            </a:r>
            <a:r>
              <a:rPr lang="es-ES" sz="1200" b="1" dirty="0" smtClean="0">
                <a:solidFill>
                  <a:srgbClr val="0070C0"/>
                </a:solidFill>
              </a:rPr>
              <a:t>, lubricantes</a:t>
            </a:r>
            <a:r>
              <a:rPr lang="es-ES" sz="1200" b="1" dirty="0">
                <a:solidFill>
                  <a:srgbClr val="0070C0"/>
                </a:solidFill>
              </a:rPr>
              <a:t>, cremas vaginales, enemas…</a:t>
            </a:r>
          </a:p>
          <a:p>
            <a:pPr marL="171450" indent="-171450">
              <a:spcBef>
                <a:spcPts val="200"/>
              </a:spcBef>
              <a:buFont typeface="Arial" pitchFamily="34" charset="0"/>
              <a:buChar char="•"/>
            </a:pPr>
            <a:r>
              <a:rPr lang="es-ES" sz="1200" b="1" dirty="0">
                <a:solidFill>
                  <a:srgbClr val="0070C0"/>
                </a:solidFill>
              </a:rPr>
              <a:t>Evite las relaciones sexuales hasta la remisión completa de </a:t>
            </a:r>
            <a:r>
              <a:rPr lang="es-ES" sz="1200" b="1" dirty="0" smtClean="0">
                <a:solidFill>
                  <a:srgbClr val="0070C0"/>
                </a:solidFill>
              </a:rPr>
              <a:t>los  síntomas </a:t>
            </a:r>
            <a:r>
              <a:rPr lang="es-ES" sz="1200" b="1" dirty="0">
                <a:solidFill>
                  <a:srgbClr val="0070C0"/>
                </a:solidFill>
              </a:rPr>
              <a:t>de la mucositis genital.</a:t>
            </a:r>
          </a:p>
        </p:txBody>
      </p:sp>
      <p:sp>
        <p:nvSpPr>
          <p:cNvPr id="9" name="8 Rectángulo"/>
          <p:cNvSpPr/>
          <p:nvPr/>
        </p:nvSpPr>
        <p:spPr>
          <a:xfrm>
            <a:off x="137122" y="8782806"/>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14</a:t>
            </a:r>
            <a:endParaRPr lang="es-ES" sz="900" dirty="0">
              <a:solidFill>
                <a:prstClr val="white"/>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11960"/>
            <a:ext cx="6901279"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51548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287976" y="971600"/>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68680" y="1187624"/>
            <a:ext cx="6256663" cy="2092881"/>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La sequedad bucal es una sensación ligada a la escasez de saliva. La saliva es necesaria para el gusto, la deglución y el habla. Ayuda a evitar las infecciones y las caries ya que neutraliza el ácido.</a:t>
            </a:r>
          </a:p>
          <a:p>
            <a:pPr algn="just">
              <a:spcBef>
                <a:spcPts val="200"/>
              </a:spcBef>
              <a:spcAft>
                <a:spcPts val="200"/>
              </a:spcAft>
            </a:pPr>
            <a:r>
              <a:rPr lang="es-ES" sz="1200" b="1" dirty="0" smtClean="0">
                <a:solidFill>
                  <a:srgbClr val="0070C0"/>
                </a:solidFill>
              </a:rPr>
              <a:t>Algunos medicamentos pueden dañar las glándulas salivares y hacer que elaboren muy poca saliva. Esta complicación es más común en pacientes que combinen cierta quimioterapia con radioterapia en la zona del cuello.</a:t>
            </a:r>
          </a:p>
          <a:p>
            <a:pPr algn="just">
              <a:spcBef>
                <a:spcPts val="200"/>
              </a:spcBef>
              <a:spcAft>
                <a:spcPts val="200"/>
              </a:spcAft>
            </a:pPr>
            <a:r>
              <a:rPr lang="es-ES" sz="1200" b="1" dirty="0" smtClean="0">
                <a:solidFill>
                  <a:srgbClr val="0070C0"/>
                </a:solidFill>
              </a:rPr>
              <a:t>Los síntomas de la sequedad bucal puede ser: saliva espesa, aumento de la sed, lengua “estropajosa”, dificultad para usar prótesis dentales, labios secos y agrietados, cambios en el sentido del gusto.</a:t>
            </a:r>
          </a:p>
          <a:p>
            <a:pPr algn="just">
              <a:spcBef>
                <a:spcPts val="200"/>
              </a:spcBef>
              <a:spcAft>
                <a:spcPts val="200"/>
              </a:spcAft>
            </a:pPr>
            <a:r>
              <a:rPr lang="es-ES" sz="1200" b="1" dirty="0" smtClean="0">
                <a:solidFill>
                  <a:srgbClr val="0070C0"/>
                </a:solidFill>
              </a:rPr>
              <a:t>La higiene oral cuidados ayuda a prevenir complicaciones derivadas de la sequedad. </a:t>
            </a:r>
            <a:endParaRPr lang="es-ES" sz="1200" b="1" dirty="0">
              <a:solidFill>
                <a:srgbClr val="0070C0"/>
              </a:solidFill>
            </a:endParaRPr>
          </a:p>
        </p:txBody>
      </p:sp>
      <p:sp>
        <p:nvSpPr>
          <p:cNvPr id="8" name="7 Rectángulo"/>
          <p:cNvSpPr/>
          <p:nvPr/>
        </p:nvSpPr>
        <p:spPr>
          <a:xfrm>
            <a:off x="-603448" y="611560"/>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Sequedad bucal</a:t>
            </a:r>
            <a:endParaRPr lang="es-ES" sz="1600" b="1" dirty="0">
              <a:solidFill>
                <a:srgbClr val="0070C0"/>
              </a:solidFill>
            </a:endParaRPr>
          </a:p>
        </p:txBody>
      </p:sp>
      <p:sp>
        <p:nvSpPr>
          <p:cNvPr id="13" name="12 Rectángulo"/>
          <p:cNvSpPr/>
          <p:nvPr/>
        </p:nvSpPr>
        <p:spPr>
          <a:xfrm>
            <a:off x="331827" y="3635896"/>
            <a:ext cx="6003606" cy="2659702"/>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smtClean="0">
                <a:solidFill>
                  <a:srgbClr val="0070C0"/>
                </a:solidFill>
              </a:rPr>
              <a:t>Ingerir pequeñas cantidades de agua frecuentemente.</a:t>
            </a:r>
          </a:p>
          <a:p>
            <a:pPr marL="171450" indent="-171450">
              <a:spcBef>
                <a:spcPts val="200"/>
              </a:spcBef>
              <a:buFont typeface="Arial" pitchFamily="34" charset="0"/>
              <a:buChar char="•"/>
            </a:pPr>
            <a:r>
              <a:rPr lang="es-ES" sz="1200" b="1" dirty="0" smtClean="0">
                <a:solidFill>
                  <a:srgbClr val="0070C0"/>
                </a:solidFill>
              </a:rPr>
              <a:t>Limpiar la boca y los dientes cuidadosamente y utilizar un dentífrico con flúor para el cepillado.</a:t>
            </a:r>
          </a:p>
          <a:p>
            <a:pPr marL="171450" indent="-171450">
              <a:spcBef>
                <a:spcPts val="200"/>
              </a:spcBef>
              <a:buFont typeface="Arial" pitchFamily="34" charset="0"/>
              <a:buChar char="•"/>
            </a:pPr>
            <a:r>
              <a:rPr lang="es-ES" sz="1200" b="1" dirty="0" smtClean="0">
                <a:solidFill>
                  <a:srgbClr val="0070C0"/>
                </a:solidFill>
              </a:rPr>
              <a:t>Chupar caramelos blandos sin azúcar o masticar chicle sin azúcar puede ayudar a estimular la producción de saliva. Puede sustituirlos por trozos de piña natural previamente congelada.</a:t>
            </a:r>
          </a:p>
          <a:p>
            <a:pPr marL="171450" indent="-171450">
              <a:spcBef>
                <a:spcPts val="200"/>
              </a:spcBef>
              <a:buFont typeface="Arial" pitchFamily="34" charset="0"/>
              <a:buChar char="•"/>
            </a:pPr>
            <a:r>
              <a:rPr lang="es-ES" sz="1200" b="1" dirty="0" smtClean="0">
                <a:solidFill>
                  <a:srgbClr val="0070C0"/>
                </a:solidFill>
              </a:rPr>
              <a:t>Evite comer cualquier alimento seco que requieren grandes cantidades de saliva para masticar y tragar, así como las cosas que irritan y secan las membranas mucosas, como son: el alcohol, bebidas carbonatadas, cafeína y alimentos picantes.</a:t>
            </a:r>
          </a:p>
          <a:p>
            <a:pPr marL="171450" indent="-171450">
              <a:spcBef>
                <a:spcPts val="200"/>
              </a:spcBef>
              <a:buFont typeface="Arial" pitchFamily="34" charset="0"/>
              <a:buChar char="•"/>
            </a:pPr>
            <a:r>
              <a:rPr lang="es-ES" sz="1200" b="1" dirty="0" smtClean="0">
                <a:solidFill>
                  <a:srgbClr val="0070C0"/>
                </a:solidFill>
              </a:rPr>
              <a:t>La saliva artificial, es un sustituto beneficioso que ayuda en la lubricación de la mucosa oral. Está disponible en farmacias. Es recomendable su utilización, antes de las comidas, a la hora de acostarse, y cuando sea necesario promover la lubricación oral.</a:t>
            </a:r>
            <a:endParaRPr lang="es-ES" sz="1200" b="1" dirty="0">
              <a:solidFill>
                <a:srgbClr val="0070C0"/>
              </a:solidFill>
            </a:endParaRPr>
          </a:p>
        </p:txBody>
      </p:sp>
      <p:pic>
        <p:nvPicPr>
          <p:cNvPr id="2050" name="Picture 2" descr="Resultado de imagen de sonrisa homb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76256"/>
            <a:ext cx="6858000" cy="2260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186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Rectángulo"/>
          <p:cNvSpPr/>
          <p:nvPr/>
        </p:nvSpPr>
        <p:spPr>
          <a:xfrm>
            <a:off x="395208" y="107504"/>
            <a:ext cx="5245540" cy="954107"/>
          </a:xfrm>
          <a:prstGeom prst="rect">
            <a:avLst/>
          </a:prstGeom>
        </p:spPr>
        <p:txBody>
          <a:bodyPr wrap="square">
            <a:spAutoFit/>
          </a:bodyPr>
          <a:lstStyle/>
          <a:p>
            <a:r>
              <a:rPr lang="es-ES" sz="2800" b="1" dirty="0" smtClean="0">
                <a:solidFill>
                  <a:srgbClr val="0070C0"/>
                </a:solidFill>
              </a:rPr>
              <a:t>ALTERACIONES EN LOS ANÁLISIS DE SANGRE</a:t>
            </a:r>
            <a:endParaRPr lang="es-ES" sz="2800" b="1" dirty="0">
              <a:solidFill>
                <a:srgbClr val="0070C0"/>
              </a:solidFill>
            </a:endParaRPr>
          </a:p>
        </p:txBody>
      </p:sp>
      <p:cxnSp>
        <p:nvCxnSpPr>
          <p:cNvPr id="17" name="16 Conector recto"/>
          <p:cNvCxnSpPr/>
          <p:nvPr/>
        </p:nvCxnSpPr>
        <p:spPr>
          <a:xfrm>
            <a:off x="287976" y="2609587"/>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68680" y="2681595"/>
            <a:ext cx="6256663" cy="882293"/>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Se trata de la dimensión de los valores de la hemoglobina y hematíes. El síntoma más característico es el cansancio o fatiga.</a:t>
            </a:r>
          </a:p>
          <a:p>
            <a:pPr algn="just">
              <a:spcBef>
                <a:spcPts val="200"/>
              </a:spcBef>
              <a:spcAft>
                <a:spcPts val="200"/>
              </a:spcAft>
            </a:pPr>
            <a:r>
              <a:rPr lang="es-ES" sz="1200" b="1" dirty="0" smtClean="0">
                <a:solidFill>
                  <a:srgbClr val="0070C0"/>
                </a:solidFill>
              </a:rPr>
              <a:t>El quipo de enfermería y su oncólogo valorará su analítica para saber si está en condiciones de poner el tratamiento.</a:t>
            </a:r>
            <a:endParaRPr lang="es-ES" sz="1200" b="1" dirty="0">
              <a:solidFill>
                <a:srgbClr val="0070C0"/>
              </a:solidFill>
            </a:endParaRPr>
          </a:p>
        </p:txBody>
      </p:sp>
      <p:sp>
        <p:nvSpPr>
          <p:cNvPr id="8" name="7 Rectángulo"/>
          <p:cNvSpPr/>
          <p:nvPr/>
        </p:nvSpPr>
        <p:spPr>
          <a:xfrm>
            <a:off x="-603448" y="2267744"/>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Anemia </a:t>
            </a:r>
            <a:endParaRPr lang="es-ES" sz="1600" b="1" dirty="0">
              <a:solidFill>
                <a:srgbClr val="0070C0"/>
              </a:solidFill>
            </a:endParaRPr>
          </a:p>
        </p:txBody>
      </p:sp>
      <p:sp>
        <p:nvSpPr>
          <p:cNvPr id="13" name="12 Rectángulo"/>
          <p:cNvSpPr/>
          <p:nvPr/>
        </p:nvSpPr>
        <p:spPr>
          <a:xfrm>
            <a:off x="395208" y="3763893"/>
            <a:ext cx="6003606" cy="736099"/>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smtClean="0">
                <a:solidFill>
                  <a:srgbClr val="0070C0"/>
                </a:solidFill>
              </a:rPr>
              <a:t>Procure descansar. Se necesitan unos días para que el cuerpo remonte esta situación.</a:t>
            </a:r>
          </a:p>
          <a:p>
            <a:pPr marL="171450" indent="-171450">
              <a:spcBef>
                <a:spcPts val="200"/>
              </a:spcBef>
              <a:buFont typeface="Arial" pitchFamily="34" charset="0"/>
              <a:buChar char="•"/>
            </a:pPr>
            <a:r>
              <a:rPr lang="es-ES" sz="1200" b="1" dirty="0" smtClean="0">
                <a:solidFill>
                  <a:srgbClr val="0070C0"/>
                </a:solidFill>
              </a:rPr>
              <a:t>Siga las instrucciones que le indiquen desde el hospital.</a:t>
            </a:r>
          </a:p>
        </p:txBody>
      </p:sp>
      <p:sp>
        <p:nvSpPr>
          <p:cNvPr id="3" name="2 Rectángulo"/>
          <p:cNvSpPr/>
          <p:nvPr/>
        </p:nvSpPr>
        <p:spPr>
          <a:xfrm>
            <a:off x="260647" y="1259632"/>
            <a:ext cx="6264695" cy="697627"/>
          </a:xfrm>
          <a:prstGeom prst="rect">
            <a:avLst/>
          </a:prstGeom>
        </p:spPr>
        <p:txBody>
          <a:bodyPr wrap="square">
            <a:spAutoFit/>
          </a:bodyPr>
          <a:lstStyle/>
          <a:p>
            <a:pPr lvl="0" algn="just">
              <a:spcBef>
                <a:spcPts val="200"/>
              </a:spcBef>
              <a:spcAft>
                <a:spcPts val="200"/>
              </a:spcAft>
            </a:pPr>
            <a:r>
              <a:rPr lang="es-ES" sz="1200" b="1" dirty="0">
                <a:solidFill>
                  <a:srgbClr val="0070C0"/>
                </a:solidFill>
              </a:rPr>
              <a:t>La quimioterapia afecta a las células sanguíneas y puede hacer descender algunos valores de la analítica provocando anemia, bajada de defensas o hemorragias.</a:t>
            </a:r>
          </a:p>
          <a:p>
            <a:pPr lvl="0" algn="just">
              <a:spcBef>
                <a:spcPts val="200"/>
              </a:spcBef>
              <a:spcAft>
                <a:spcPts val="200"/>
              </a:spcAft>
            </a:pPr>
            <a:r>
              <a:rPr lang="es-ES" sz="1200" b="1" dirty="0">
                <a:solidFill>
                  <a:srgbClr val="0070C0"/>
                </a:solidFill>
              </a:rPr>
              <a:t>Para controlar cualquier variación en la sangre, se le someterá a un control analítico periódico.</a:t>
            </a:r>
          </a:p>
        </p:txBody>
      </p:sp>
      <p:pic>
        <p:nvPicPr>
          <p:cNvPr id="3074" name="Picture 2" descr="Resultado de imagen de cansanci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1" y="5082480"/>
            <a:ext cx="6738705" cy="3593976"/>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176141" y="8782807"/>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16</a:t>
            </a:r>
            <a:endParaRPr lang="es-ES" sz="900" dirty="0">
              <a:solidFill>
                <a:prstClr val="white"/>
              </a:solidFill>
            </a:endParaRPr>
          </a:p>
        </p:txBody>
      </p:sp>
    </p:spTree>
    <p:extLst>
      <p:ext uri="{BB962C8B-B14F-4D97-AF65-F5344CB8AC3E}">
        <p14:creationId xmlns:p14="http://schemas.microsoft.com/office/powerpoint/2010/main" val="4135917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311638" y="6440265"/>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24674" y="6588224"/>
            <a:ext cx="6256663" cy="1251625"/>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A la disminución del recuento sanguíneo de plaquetas se denomina </a:t>
            </a:r>
            <a:r>
              <a:rPr lang="es-ES" sz="1200" b="1" dirty="0" err="1" smtClean="0">
                <a:solidFill>
                  <a:srgbClr val="0070C0"/>
                </a:solidFill>
              </a:rPr>
              <a:t>trombopenia</a:t>
            </a:r>
            <a:r>
              <a:rPr lang="es-ES" sz="1200" b="1" dirty="0" smtClean="0">
                <a:solidFill>
                  <a:srgbClr val="0070C0"/>
                </a:solidFill>
              </a:rPr>
              <a:t>. El síntoma más característico es la hemorragia y puede aparecer en diferentes localizaciones.</a:t>
            </a:r>
          </a:p>
          <a:p>
            <a:pPr algn="just">
              <a:spcBef>
                <a:spcPts val="200"/>
              </a:spcBef>
              <a:spcAft>
                <a:spcPts val="200"/>
              </a:spcAft>
            </a:pPr>
            <a:r>
              <a:rPr lang="es-ES" sz="1200" b="1" dirty="0" smtClean="0">
                <a:solidFill>
                  <a:srgbClr val="0070C0"/>
                </a:solidFill>
              </a:rPr>
              <a:t>Si usted comienza con pequeñas manchas rojas en la piel (pequitas), hemorragias, que no se controlan, nasales o de encías, hematomas importantes, orina con sangre o heces negras, no dude en contactar con su médico o enfermera o en caso de no estar disponibles, deberá de acudir al Servicio de Urgencias de la Clínica IMQ </a:t>
            </a:r>
            <a:r>
              <a:rPr lang="es-ES" sz="1200" b="1" dirty="0" err="1" smtClean="0">
                <a:solidFill>
                  <a:srgbClr val="0070C0"/>
                </a:solidFill>
              </a:rPr>
              <a:t>Zorrotzaurre</a:t>
            </a:r>
            <a:r>
              <a:rPr lang="es-ES" sz="1200" b="1" dirty="0" smtClean="0">
                <a:solidFill>
                  <a:srgbClr val="0070C0"/>
                </a:solidFill>
              </a:rPr>
              <a:t>.</a:t>
            </a:r>
            <a:endParaRPr lang="es-ES" sz="1200" b="1" dirty="0">
              <a:solidFill>
                <a:srgbClr val="0070C0"/>
              </a:solidFill>
            </a:endParaRPr>
          </a:p>
        </p:txBody>
      </p:sp>
      <p:sp>
        <p:nvSpPr>
          <p:cNvPr id="8" name="7 Rectángulo"/>
          <p:cNvSpPr/>
          <p:nvPr/>
        </p:nvSpPr>
        <p:spPr>
          <a:xfrm>
            <a:off x="-579786" y="6080225"/>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Hemorragias</a:t>
            </a:r>
            <a:endParaRPr lang="es-ES" sz="1600" b="1" dirty="0">
              <a:solidFill>
                <a:srgbClr val="0070C0"/>
              </a:solidFill>
            </a:endParaRPr>
          </a:p>
        </p:txBody>
      </p:sp>
      <p:cxnSp>
        <p:nvCxnSpPr>
          <p:cNvPr id="7" name="6 Conector recto"/>
          <p:cNvCxnSpPr/>
          <p:nvPr/>
        </p:nvCxnSpPr>
        <p:spPr>
          <a:xfrm>
            <a:off x="386443" y="899592"/>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8 Rectángulo"/>
          <p:cNvSpPr/>
          <p:nvPr/>
        </p:nvSpPr>
        <p:spPr>
          <a:xfrm>
            <a:off x="-504981" y="539552"/>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Bajada de defensas</a:t>
            </a:r>
            <a:endParaRPr lang="es-ES" sz="1600" b="1" dirty="0">
              <a:solidFill>
                <a:srgbClr val="0070C0"/>
              </a:solidFill>
            </a:endParaRPr>
          </a:p>
        </p:txBody>
      </p:sp>
      <p:sp>
        <p:nvSpPr>
          <p:cNvPr id="10" name="9 Rectángulo"/>
          <p:cNvSpPr/>
          <p:nvPr/>
        </p:nvSpPr>
        <p:spPr>
          <a:xfrm>
            <a:off x="437114" y="1043608"/>
            <a:ext cx="6256663" cy="1302921"/>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La bajada de defensas es una disminución de neutrófilos (glóbulos blancos) en sangre. A esto se le denomina neutropenia. </a:t>
            </a:r>
          </a:p>
          <a:p>
            <a:pPr algn="just">
              <a:spcBef>
                <a:spcPts val="200"/>
              </a:spcBef>
              <a:spcAft>
                <a:spcPts val="200"/>
              </a:spcAft>
            </a:pPr>
            <a:r>
              <a:rPr lang="es-ES" sz="1200" b="1" dirty="0" smtClean="0">
                <a:solidFill>
                  <a:srgbClr val="0070C0"/>
                </a:solidFill>
              </a:rPr>
              <a:t>Esto hace que tenga más facilidad de padecer una infección, por lo que debe evitar el contacto con personas que padezcan alguna enfermedad infecciosa. En este momento deberá extremar su higiene.</a:t>
            </a:r>
          </a:p>
          <a:p>
            <a:pPr algn="just">
              <a:spcBef>
                <a:spcPts val="200"/>
              </a:spcBef>
              <a:spcAft>
                <a:spcPts val="200"/>
              </a:spcAft>
            </a:pPr>
            <a:r>
              <a:rPr lang="es-ES" sz="1200" b="1" dirty="0" smtClean="0">
                <a:solidFill>
                  <a:srgbClr val="0070C0"/>
                </a:solidFill>
              </a:rPr>
              <a:t>El síntoma que puede aparecer es la fiebre (temperatura de 38ºC o más).</a:t>
            </a:r>
            <a:endParaRPr lang="es-ES" sz="1200" b="1" dirty="0">
              <a:solidFill>
                <a:srgbClr val="0070C0"/>
              </a:solidFill>
            </a:endParaRPr>
          </a:p>
        </p:txBody>
      </p:sp>
      <p:sp>
        <p:nvSpPr>
          <p:cNvPr id="12" name="11 Rectángulo"/>
          <p:cNvSpPr/>
          <p:nvPr/>
        </p:nvSpPr>
        <p:spPr>
          <a:xfrm>
            <a:off x="498355" y="2843808"/>
            <a:ext cx="6003606" cy="1710725"/>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marL="180975" indent="-180975">
              <a:spcBef>
                <a:spcPts val="300"/>
              </a:spcBef>
              <a:spcAft>
                <a:spcPts val="300"/>
              </a:spcAft>
              <a:defRPr/>
            </a:pPr>
            <a:r>
              <a:rPr lang="es-ES" sz="1200" b="1" dirty="0" smtClean="0">
                <a:solidFill>
                  <a:srgbClr val="0070C0"/>
                </a:solidFill>
              </a:rPr>
              <a:t>Le recomendamos que: </a:t>
            </a:r>
            <a:endParaRPr lang="es-ES" sz="1200" b="1" dirty="0">
              <a:solidFill>
                <a:srgbClr val="0070C0"/>
              </a:solidFill>
            </a:endParaRPr>
          </a:p>
          <a:p>
            <a:pPr marL="171450" indent="-171450">
              <a:spcBef>
                <a:spcPts val="200"/>
              </a:spcBef>
              <a:buFont typeface="Arial" pitchFamily="34" charset="0"/>
              <a:buChar char="•"/>
            </a:pPr>
            <a:r>
              <a:rPr lang="es-ES" sz="1200" b="1" dirty="0" smtClean="0">
                <a:solidFill>
                  <a:srgbClr val="0070C0"/>
                </a:solidFill>
              </a:rPr>
              <a:t>Evite las multitudes, las aglomeraciones o locales con mucha gente, personas resfriadas, con gripe, herpes y personas recién vacunadas, así como los niños con enfermedades como el sarampión o varicela. </a:t>
            </a:r>
          </a:p>
          <a:p>
            <a:pPr marL="171450" indent="-171450">
              <a:spcBef>
                <a:spcPts val="200"/>
              </a:spcBef>
              <a:buFont typeface="Arial" pitchFamily="34" charset="0"/>
              <a:buChar char="•"/>
            </a:pPr>
            <a:r>
              <a:rPr lang="es-ES" sz="1200" b="1" dirty="0" smtClean="0">
                <a:solidFill>
                  <a:srgbClr val="0070C0"/>
                </a:solidFill>
              </a:rPr>
              <a:t>Lávese bien las manos antes de comer y preparar alimentos y después de ir al baño. Dúchese a diario.</a:t>
            </a:r>
          </a:p>
          <a:p>
            <a:pPr marL="171450" indent="-171450">
              <a:spcBef>
                <a:spcPts val="200"/>
              </a:spcBef>
              <a:buFont typeface="Arial" pitchFamily="34" charset="0"/>
              <a:buChar char="•"/>
            </a:pPr>
            <a:r>
              <a:rPr lang="es-ES" sz="1200" b="1" dirty="0" smtClean="0">
                <a:solidFill>
                  <a:srgbClr val="0070C0"/>
                </a:solidFill>
              </a:rPr>
              <a:t>Mantenga las uñas cortas y limpias y evite los traumatismos de la piel y mucosas.</a:t>
            </a:r>
          </a:p>
          <a:p>
            <a:pPr marL="171450" indent="-171450">
              <a:spcBef>
                <a:spcPts val="200"/>
              </a:spcBef>
              <a:buFont typeface="Arial" pitchFamily="34" charset="0"/>
              <a:buChar char="•"/>
            </a:pPr>
            <a:r>
              <a:rPr lang="es-ES" sz="1200" b="1" dirty="0" smtClean="0">
                <a:solidFill>
                  <a:srgbClr val="0070C0"/>
                </a:solidFill>
              </a:rPr>
              <a:t>Mantenga una adecuada higiene bucal 3-4 veces al día.</a:t>
            </a:r>
          </a:p>
        </p:txBody>
      </p:sp>
      <p:sp>
        <p:nvSpPr>
          <p:cNvPr id="13" name="12 Rectángulo"/>
          <p:cNvSpPr/>
          <p:nvPr/>
        </p:nvSpPr>
        <p:spPr>
          <a:xfrm>
            <a:off x="404118" y="5141019"/>
            <a:ext cx="6135633" cy="461665"/>
          </a:xfrm>
          <a:prstGeom prst="rect">
            <a:avLst/>
          </a:prstGeom>
          <a:solidFill>
            <a:srgbClr val="00B0F0"/>
          </a:solidFill>
          <a:ln w="28575" cmpd="dbl">
            <a:noFill/>
          </a:ln>
        </p:spPr>
        <p:txBody>
          <a:bodyPr wrap="square">
            <a:spAutoFit/>
          </a:bodyPr>
          <a:lstStyle/>
          <a:p>
            <a:pPr marL="180975" indent="-180975" algn="ctr">
              <a:spcBef>
                <a:spcPts val="200"/>
              </a:spcBef>
              <a:defRPr/>
            </a:pPr>
            <a:r>
              <a:rPr lang="es-ES" sz="1200" b="1" dirty="0" smtClean="0">
                <a:solidFill>
                  <a:schemeClr val="bg1"/>
                </a:solidFill>
              </a:rPr>
              <a:t>Si aparece fiebre de 38ºC o más, o tiene escalofríos o tiritona , debe acudir al Servicio de Urgencias de la Clínica IMQ </a:t>
            </a:r>
            <a:r>
              <a:rPr lang="es-ES" sz="1200" b="1" dirty="0" err="1" smtClean="0">
                <a:solidFill>
                  <a:schemeClr val="bg1"/>
                </a:solidFill>
              </a:rPr>
              <a:t>Zorrotzaurre</a:t>
            </a:r>
            <a:endParaRPr lang="es-ES" sz="1200" b="1" dirty="0">
              <a:solidFill>
                <a:schemeClr val="bg1"/>
              </a:solidFill>
            </a:endParaRPr>
          </a:p>
        </p:txBody>
      </p:sp>
      <p:sp>
        <p:nvSpPr>
          <p:cNvPr id="14" name="13 Rectángulo"/>
          <p:cNvSpPr/>
          <p:nvPr/>
        </p:nvSpPr>
        <p:spPr>
          <a:xfrm>
            <a:off x="6226883" y="8736629"/>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17</a:t>
            </a:r>
            <a:endParaRPr lang="es-ES" sz="900" dirty="0">
              <a:solidFill>
                <a:prstClr val="white"/>
              </a:solidFill>
            </a:endParaRPr>
          </a:p>
        </p:txBody>
      </p:sp>
    </p:spTree>
    <p:extLst>
      <p:ext uri="{BB962C8B-B14F-4D97-AF65-F5344CB8AC3E}">
        <p14:creationId xmlns:p14="http://schemas.microsoft.com/office/powerpoint/2010/main" val="42360293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287976" y="1377000"/>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45298" y="1401579"/>
            <a:ext cx="6256663" cy="2328843"/>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La caída del pelo o alopecia es producida por la quimioterapia.</a:t>
            </a:r>
          </a:p>
          <a:p>
            <a:pPr algn="just">
              <a:spcBef>
                <a:spcPts val="200"/>
              </a:spcBef>
              <a:spcAft>
                <a:spcPts val="200"/>
              </a:spcAft>
            </a:pPr>
            <a:r>
              <a:rPr lang="es-ES" sz="1200" b="1" dirty="0" smtClean="0">
                <a:solidFill>
                  <a:srgbClr val="0070C0"/>
                </a:solidFill>
              </a:rPr>
              <a:t>No todos los tratamientos provocan la caída del cabello. A veces, sólo se da una pérdida de volumen. El oncólogo y la enfermera le informarán sobre su caso particular.</a:t>
            </a:r>
          </a:p>
          <a:p>
            <a:pPr algn="just">
              <a:spcBef>
                <a:spcPts val="200"/>
              </a:spcBef>
              <a:spcAft>
                <a:spcPts val="200"/>
              </a:spcAft>
            </a:pPr>
            <a:r>
              <a:rPr lang="es-ES" sz="1200" b="1" dirty="0" smtClean="0">
                <a:solidFill>
                  <a:srgbClr val="0070C0"/>
                </a:solidFill>
              </a:rPr>
              <a:t>La alopecia puede ir acompañada de pérdida de pelo en otras zonas del cuerpo. Es decir, se pueden ver afectadas las cejas, pestañas, brazos, piernas, axilas y zona púbica.</a:t>
            </a:r>
          </a:p>
          <a:p>
            <a:pPr algn="just">
              <a:spcBef>
                <a:spcPts val="200"/>
              </a:spcBef>
              <a:spcAft>
                <a:spcPts val="200"/>
              </a:spcAft>
            </a:pPr>
            <a:r>
              <a:rPr lang="es-ES" sz="1200" b="1" dirty="0" smtClean="0">
                <a:solidFill>
                  <a:srgbClr val="0070C0"/>
                </a:solidFill>
              </a:rPr>
              <a:t>La alopecia suele producirse entre segunda y tercera semana desde el primer tratamiento con el pico máximo a los 2 meses. Recalcamos que solo algunos lo provocan. El pelo volverá a crecer a las semanas del fin de la quimioterapia, y a veces crece con un cambio en la textura y el color.</a:t>
            </a:r>
          </a:p>
          <a:p>
            <a:pPr algn="just">
              <a:spcBef>
                <a:spcPts val="200"/>
              </a:spcBef>
              <a:spcAft>
                <a:spcPts val="200"/>
              </a:spcAft>
            </a:pPr>
            <a:r>
              <a:rPr lang="es-ES" sz="1200" b="1" dirty="0" smtClean="0">
                <a:solidFill>
                  <a:srgbClr val="0070C0"/>
                </a:solidFill>
              </a:rPr>
              <a:t>Todo suele suponer un impacto psicológico importante. Le recomendamos que si en ese momento o cualquier otro necesita de apoyo psicológico, puede pedir cita de consulta con el </a:t>
            </a:r>
            <a:r>
              <a:rPr lang="es-ES" sz="1200" b="1" dirty="0" err="1" smtClean="0">
                <a:solidFill>
                  <a:srgbClr val="0070C0"/>
                </a:solidFill>
              </a:rPr>
              <a:t>psiconcólogo</a:t>
            </a:r>
            <a:r>
              <a:rPr lang="es-ES" sz="1200" b="1" dirty="0">
                <a:solidFill>
                  <a:srgbClr val="0070C0"/>
                </a:solidFill>
              </a:rPr>
              <a:t> </a:t>
            </a:r>
            <a:r>
              <a:rPr lang="es-ES" sz="1200" b="1" dirty="0" smtClean="0">
                <a:solidFill>
                  <a:srgbClr val="0070C0"/>
                </a:solidFill>
              </a:rPr>
              <a:t>que disponemos en la Clínica.</a:t>
            </a:r>
          </a:p>
        </p:txBody>
      </p:sp>
      <p:sp>
        <p:nvSpPr>
          <p:cNvPr id="8" name="7 Rectángulo"/>
          <p:cNvSpPr/>
          <p:nvPr/>
        </p:nvSpPr>
        <p:spPr>
          <a:xfrm>
            <a:off x="-603448" y="1016960"/>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Alopecia o caída del cabello</a:t>
            </a:r>
            <a:endParaRPr lang="es-ES" sz="1600" b="1" dirty="0">
              <a:solidFill>
                <a:srgbClr val="0070C0"/>
              </a:solidFill>
            </a:endParaRPr>
          </a:p>
        </p:txBody>
      </p:sp>
      <p:sp>
        <p:nvSpPr>
          <p:cNvPr id="21" name="20 Rectángulo"/>
          <p:cNvSpPr/>
          <p:nvPr/>
        </p:nvSpPr>
        <p:spPr>
          <a:xfrm>
            <a:off x="2132857" y="4211380"/>
            <a:ext cx="4500370" cy="1710725"/>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Recomendaciones para el cuidado del </a:t>
            </a:r>
            <a:r>
              <a:rPr lang="es-ES" sz="1200" b="1" u="sng" dirty="0" smtClean="0">
                <a:solidFill>
                  <a:srgbClr val="0070C0"/>
                </a:solidFill>
              </a:rPr>
              <a:t>cuero cabelludo</a:t>
            </a:r>
            <a:r>
              <a:rPr lang="es-ES" sz="1200" b="1" dirty="0" smtClean="0">
                <a:solidFill>
                  <a:srgbClr val="0070C0"/>
                </a:solidFill>
              </a:rPr>
              <a:t>: </a:t>
            </a:r>
            <a:endParaRPr lang="es-ES" sz="1200" b="1" dirty="0">
              <a:solidFill>
                <a:srgbClr val="0070C0"/>
              </a:solidFill>
            </a:endParaRPr>
          </a:p>
          <a:p>
            <a:pPr marL="171450" indent="-171450">
              <a:spcBef>
                <a:spcPts val="200"/>
              </a:spcBef>
              <a:buFont typeface="Arial" pitchFamily="34" charset="0"/>
              <a:buChar char="•"/>
            </a:pPr>
            <a:r>
              <a:rPr lang="es-ES" sz="1200" b="1" dirty="0" smtClean="0">
                <a:solidFill>
                  <a:srgbClr val="0070C0"/>
                </a:solidFill>
              </a:rPr>
              <a:t>Use un champú suave y evite el uso del secador en la medida de los posible.</a:t>
            </a:r>
          </a:p>
          <a:p>
            <a:pPr marL="171450" indent="-171450">
              <a:spcBef>
                <a:spcPts val="200"/>
              </a:spcBef>
              <a:buFont typeface="Arial" pitchFamily="34" charset="0"/>
              <a:buChar char="•"/>
            </a:pPr>
            <a:r>
              <a:rPr lang="es-ES" sz="1200" b="1" dirty="0" smtClean="0">
                <a:solidFill>
                  <a:srgbClr val="0070C0"/>
                </a:solidFill>
              </a:rPr>
              <a:t>Use cepillos suaves para el cabello.</a:t>
            </a:r>
          </a:p>
          <a:p>
            <a:pPr marL="171450" indent="-171450">
              <a:spcBef>
                <a:spcPts val="200"/>
              </a:spcBef>
              <a:buFont typeface="Arial" pitchFamily="34" charset="0"/>
              <a:buChar char="•"/>
            </a:pPr>
            <a:r>
              <a:rPr lang="es-ES" sz="1200" b="1" dirty="0" smtClean="0">
                <a:solidFill>
                  <a:srgbClr val="0070C0"/>
                </a:solidFill>
              </a:rPr>
              <a:t>No use productos químicos durante estos meses.</a:t>
            </a:r>
            <a:r>
              <a:rPr lang="es-ES" sz="1200" b="1" dirty="0">
                <a:solidFill>
                  <a:srgbClr val="0070C0"/>
                </a:solidFill>
              </a:rPr>
              <a:t> </a:t>
            </a:r>
            <a:r>
              <a:rPr lang="es-ES" sz="1200" b="1" dirty="0" smtClean="0">
                <a:solidFill>
                  <a:srgbClr val="0070C0"/>
                </a:solidFill>
              </a:rPr>
              <a:t>Si quiere seguir tiñéndose el pelo, use tintes sin amoniaco o naturales tipo </a:t>
            </a:r>
            <a:r>
              <a:rPr lang="es-ES" sz="1200" b="1" dirty="0" err="1" smtClean="0">
                <a:solidFill>
                  <a:srgbClr val="0070C0"/>
                </a:solidFill>
              </a:rPr>
              <a:t>henna</a:t>
            </a:r>
            <a:r>
              <a:rPr lang="es-ES" sz="1200" b="1" dirty="0" smtClean="0">
                <a:solidFill>
                  <a:srgbClr val="0070C0"/>
                </a:solidFill>
              </a:rPr>
              <a:t>.</a:t>
            </a:r>
          </a:p>
          <a:p>
            <a:pPr marL="171450" indent="-171450">
              <a:spcBef>
                <a:spcPts val="200"/>
              </a:spcBef>
              <a:buFont typeface="Arial" pitchFamily="34" charset="0"/>
              <a:buChar char="•"/>
            </a:pPr>
            <a:r>
              <a:rPr lang="es-ES" sz="1200" b="1" dirty="0" smtClean="0">
                <a:solidFill>
                  <a:srgbClr val="0070C0"/>
                </a:solidFill>
              </a:rPr>
              <a:t>No se haga la permanente. </a:t>
            </a:r>
          </a:p>
        </p:txBody>
      </p:sp>
      <p:pic>
        <p:nvPicPr>
          <p:cNvPr id="4098" name="Picture 2" descr="Resultado de imagen de cancer pañuelo en la cabez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943" y="3969288"/>
            <a:ext cx="1614897" cy="2010245"/>
          </a:xfrm>
          <a:prstGeom prst="rect">
            <a:avLst/>
          </a:prstGeom>
          <a:noFill/>
          <a:extLst>
            <a:ext uri="{909E8E84-426E-40DD-AFC4-6F175D3DCCD1}">
              <a14:hiddenFill xmlns:a14="http://schemas.microsoft.com/office/drawing/2010/main">
                <a:solidFill>
                  <a:srgbClr val="FFFFFF"/>
                </a:solidFill>
              </a14:hiddenFill>
            </a:ext>
          </a:extLst>
        </p:spPr>
      </p:pic>
      <p:sp>
        <p:nvSpPr>
          <p:cNvPr id="22" name="21 Rectángulo"/>
          <p:cNvSpPr/>
          <p:nvPr/>
        </p:nvSpPr>
        <p:spPr>
          <a:xfrm>
            <a:off x="382625" y="6345552"/>
            <a:ext cx="6250602" cy="2290371"/>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Consejos </a:t>
            </a:r>
            <a:r>
              <a:rPr lang="es-ES" sz="1200" b="1" u="sng" dirty="0" smtClean="0">
                <a:solidFill>
                  <a:srgbClr val="0070C0"/>
                </a:solidFill>
              </a:rPr>
              <a:t>antes de la pérdida del cabello</a:t>
            </a:r>
            <a:r>
              <a:rPr lang="es-ES" sz="1200" b="1" dirty="0" smtClean="0">
                <a:solidFill>
                  <a:srgbClr val="0070C0"/>
                </a:solidFill>
              </a:rPr>
              <a:t>: </a:t>
            </a:r>
          </a:p>
          <a:p>
            <a:pPr marL="171450" indent="-171450">
              <a:spcBef>
                <a:spcPts val="200"/>
              </a:spcBef>
              <a:buFont typeface="Arial" pitchFamily="34" charset="0"/>
              <a:buChar char="•"/>
            </a:pPr>
            <a:r>
              <a:rPr lang="es-ES" sz="1200" b="1" dirty="0" smtClean="0">
                <a:solidFill>
                  <a:srgbClr val="0070C0"/>
                </a:solidFill>
              </a:rPr>
              <a:t>Le recomendamos que se corte el pelo antes de que comience a caerse. Resulta más cómodo e higiénico, y le ayudará en su cambio de imagen.</a:t>
            </a:r>
          </a:p>
          <a:p>
            <a:pPr marL="171450" indent="-171450">
              <a:spcBef>
                <a:spcPts val="200"/>
              </a:spcBef>
              <a:buFont typeface="Arial" pitchFamily="34" charset="0"/>
              <a:buChar char="•"/>
            </a:pPr>
            <a:r>
              <a:rPr lang="es-ES" sz="1200" b="1" dirty="0" smtClean="0">
                <a:solidFill>
                  <a:srgbClr val="0070C0"/>
                </a:solidFill>
              </a:rPr>
              <a:t>Si opta por una peluca, acuda a una peluquería especializada antes de comenzar con las sesiones, para que su pelo este intacto y puedan ofrecerle una peluca lo más similar a su color y tipo de cabello. </a:t>
            </a:r>
          </a:p>
          <a:p>
            <a:pPr marL="171450" indent="-171450">
              <a:spcBef>
                <a:spcPts val="200"/>
              </a:spcBef>
              <a:buFont typeface="Arial" pitchFamily="34" charset="0"/>
              <a:buChar char="•"/>
            </a:pPr>
            <a:r>
              <a:rPr lang="es-ES" sz="1200" b="1" dirty="0" smtClean="0">
                <a:solidFill>
                  <a:srgbClr val="0070C0"/>
                </a:solidFill>
              </a:rPr>
              <a:t>Lávese con un producto neutro y agua para mantener una perfecta higiene del cuero cabelludo.</a:t>
            </a:r>
          </a:p>
          <a:p>
            <a:pPr marL="171450" indent="-171450">
              <a:spcBef>
                <a:spcPts val="200"/>
              </a:spcBef>
              <a:buFont typeface="Arial" pitchFamily="34" charset="0"/>
              <a:buChar char="•"/>
            </a:pPr>
            <a:r>
              <a:rPr lang="es-ES" sz="1200" b="1" dirty="0" smtClean="0">
                <a:solidFill>
                  <a:srgbClr val="0070C0"/>
                </a:solidFill>
              </a:rPr>
              <a:t>Proteja el cuero cabelludo cuando esté al aire libre: use gorras, sombreros, pañuelo o peluca.</a:t>
            </a:r>
          </a:p>
          <a:p>
            <a:pPr marL="171450" indent="-171450">
              <a:spcBef>
                <a:spcPts val="200"/>
              </a:spcBef>
              <a:buFont typeface="Arial" pitchFamily="34" charset="0"/>
              <a:buChar char="•"/>
            </a:pPr>
            <a:r>
              <a:rPr lang="es-ES" sz="1200" b="1" dirty="0" smtClean="0">
                <a:solidFill>
                  <a:srgbClr val="0070C0"/>
                </a:solidFill>
              </a:rPr>
              <a:t>Existen tratamientos estéticos (tatuaje de cejas, talleres de maquillaje…) que le pueden ayudar a mejorar su imagen.</a:t>
            </a:r>
          </a:p>
        </p:txBody>
      </p:sp>
      <p:sp>
        <p:nvSpPr>
          <p:cNvPr id="10" name="9 Rectángulo"/>
          <p:cNvSpPr/>
          <p:nvPr/>
        </p:nvSpPr>
        <p:spPr>
          <a:xfrm>
            <a:off x="182686" y="8738691"/>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18</a:t>
            </a:r>
            <a:endParaRPr lang="es-ES" sz="900" dirty="0">
              <a:solidFill>
                <a:prstClr val="white"/>
              </a:solidFill>
            </a:endParaRPr>
          </a:p>
        </p:txBody>
      </p:sp>
    </p:spTree>
    <p:extLst>
      <p:ext uri="{BB962C8B-B14F-4D97-AF65-F5344CB8AC3E}">
        <p14:creationId xmlns:p14="http://schemas.microsoft.com/office/powerpoint/2010/main" val="31616250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287976" y="1547664"/>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245298" y="1572243"/>
            <a:ext cx="6256663" cy="1487587"/>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Algunos fármacos pueden provocar que la piel se reseque más de lo habitual pudiendo aparecer descamación intensa. También puede reducir las defensas naturales de la piel contra los rayos solares, favoreciendo la aparición de manchas y oscurecimiento de las zonas expuestas.</a:t>
            </a:r>
          </a:p>
          <a:p>
            <a:pPr algn="just">
              <a:spcBef>
                <a:spcPts val="200"/>
              </a:spcBef>
              <a:spcAft>
                <a:spcPts val="200"/>
              </a:spcAft>
            </a:pPr>
            <a:r>
              <a:rPr lang="es-ES" sz="1200" b="1" dirty="0" smtClean="0">
                <a:solidFill>
                  <a:srgbClr val="0070C0"/>
                </a:solidFill>
              </a:rPr>
              <a:t>De la misma forma, se pueden oscurecer las uñas y volverlas más frágiles. El recorrido de las venas por donde pasa la quimioterapia puede oscurecerse.</a:t>
            </a:r>
          </a:p>
          <a:p>
            <a:pPr algn="just">
              <a:spcBef>
                <a:spcPts val="200"/>
              </a:spcBef>
              <a:spcAft>
                <a:spcPts val="200"/>
              </a:spcAft>
            </a:pPr>
            <a:r>
              <a:rPr lang="es-ES" sz="1200" b="1" dirty="0" smtClean="0">
                <a:solidFill>
                  <a:srgbClr val="0070C0"/>
                </a:solidFill>
              </a:rPr>
              <a:t>Estos síntomas desaparecen con el paso del tiempo una vez terminado el tratamiento.</a:t>
            </a:r>
          </a:p>
        </p:txBody>
      </p:sp>
      <p:sp>
        <p:nvSpPr>
          <p:cNvPr id="8" name="7 Rectángulo"/>
          <p:cNvSpPr/>
          <p:nvPr/>
        </p:nvSpPr>
        <p:spPr>
          <a:xfrm>
            <a:off x="-603448" y="1187624"/>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Cambios cutáneos</a:t>
            </a:r>
            <a:endParaRPr lang="es-ES" sz="1600" b="1" dirty="0">
              <a:solidFill>
                <a:srgbClr val="0070C0"/>
              </a:solidFill>
            </a:endParaRPr>
          </a:p>
        </p:txBody>
      </p:sp>
      <p:sp>
        <p:nvSpPr>
          <p:cNvPr id="22" name="21 Rectángulo"/>
          <p:cNvSpPr/>
          <p:nvPr/>
        </p:nvSpPr>
        <p:spPr>
          <a:xfrm>
            <a:off x="351195" y="3203848"/>
            <a:ext cx="6250602" cy="1692771"/>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Le recomendamos que:</a:t>
            </a:r>
          </a:p>
          <a:p>
            <a:pPr marL="171450" indent="-171450">
              <a:spcBef>
                <a:spcPts val="300"/>
              </a:spcBef>
              <a:spcAft>
                <a:spcPts val="300"/>
              </a:spcAft>
              <a:buFont typeface="Arial" pitchFamily="34" charset="0"/>
              <a:buChar char="•"/>
              <a:defRPr/>
            </a:pPr>
            <a:r>
              <a:rPr lang="es-ES" sz="1200" b="1" dirty="0" smtClean="0">
                <a:solidFill>
                  <a:srgbClr val="0070C0"/>
                </a:solidFill>
              </a:rPr>
              <a:t>Utilice protector solar de máxima graduación (FPS 50). Evite las horas extremas al sol (desde las 12 a las 16 horas). Cúbrase con gorras o sombreros. No se exponga al sol.</a:t>
            </a:r>
          </a:p>
          <a:p>
            <a:pPr marL="171450" indent="-171450">
              <a:spcBef>
                <a:spcPts val="300"/>
              </a:spcBef>
              <a:spcAft>
                <a:spcPts val="300"/>
              </a:spcAft>
              <a:buFont typeface="Arial" pitchFamily="34" charset="0"/>
              <a:buChar char="•"/>
              <a:defRPr/>
            </a:pPr>
            <a:r>
              <a:rPr lang="es-ES" sz="1200" b="1" dirty="0" smtClean="0">
                <a:solidFill>
                  <a:srgbClr val="0070C0"/>
                </a:solidFill>
              </a:rPr>
              <a:t>Mantenga una buena higiene corporal. Seque la piel sin friccionar.</a:t>
            </a:r>
          </a:p>
          <a:p>
            <a:pPr marL="171450" indent="-171450">
              <a:spcBef>
                <a:spcPts val="300"/>
              </a:spcBef>
              <a:spcAft>
                <a:spcPts val="300"/>
              </a:spcAft>
              <a:buFont typeface="Arial" pitchFamily="34" charset="0"/>
              <a:buChar char="•"/>
              <a:defRPr/>
            </a:pPr>
            <a:r>
              <a:rPr lang="es-ES" sz="1200" b="1" dirty="0" smtClean="0">
                <a:solidFill>
                  <a:srgbClr val="0070C0"/>
                </a:solidFill>
              </a:rPr>
              <a:t>Hidrate bien su piel con cremas y lociones hidratantes.</a:t>
            </a:r>
          </a:p>
          <a:p>
            <a:pPr marL="171450" indent="-171450">
              <a:spcBef>
                <a:spcPts val="300"/>
              </a:spcBef>
              <a:spcAft>
                <a:spcPts val="300"/>
              </a:spcAft>
              <a:buFont typeface="Arial" pitchFamily="34" charset="0"/>
              <a:buChar char="•"/>
              <a:defRPr/>
            </a:pPr>
            <a:r>
              <a:rPr lang="es-ES" sz="1200" b="1" dirty="0" smtClean="0">
                <a:solidFill>
                  <a:srgbClr val="0070C0"/>
                </a:solidFill>
              </a:rPr>
              <a:t>En espacios abiertos (campo, playa…) procure estar a la sombra y proteger los ojos con gafas de sol.</a:t>
            </a:r>
          </a:p>
        </p:txBody>
      </p:sp>
      <p:pic>
        <p:nvPicPr>
          <p:cNvPr id="6146" name="Picture 2" descr="Resultado de imagen de protegerse del s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4" y="5508104"/>
            <a:ext cx="6789323" cy="3240360"/>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p:cNvSpPr/>
          <p:nvPr/>
        </p:nvSpPr>
        <p:spPr>
          <a:xfrm>
            <a:off x="404664" y="494192"/>
            <a:ext cx="5245540" cy="523220"/>
          </a:xfrm>
          <a:prstGeom prst="rect">
            <a:avLst/>
          </a:prstGeom>
        </p:spPr>
        <p:txBody>
          <a:bodyPr wrap="square">
            <a:spAutoFit/>
          </a:bodyPr>
          <a:lstStyle/>
          <a:p>
            <a:r>
              <a:rPr lang="es-ES" sz="2800" b="1" dirty="0" smtClean="0">
                <a:solidFill>
                  <a:srgbClr val="0070C0"/>
                </a:solidFill>
              </a:rPr>
              <a:t>TOXICIDAD CUTÁNEA </a:t>
            </a:r>
            <a:endParaRPr lang="es-ES" sz="2800" b="1" dirty="0">
              <a:solidFill>
                <a:srgbClr val="0070C0"/>
              </a:solidFill>
            </a:endParaRPr>
          </a:p>
        </p:txBody>
      </p:sp>
      <p:sp>
        <p:nvSpPr>
          <p:cNvPr id="9" name="8 Rectángulo"/>
          <p:cNvSpPr/>
          <p:nvPr/>
        </p:nvSpPr>
        <p:spPr>
          <a:xfrm>
            <a:off x="6226883" y="8818515"/>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19</a:t>
            </a:r>
            <a:endParaRPr lang="es-ES" sz="900" dirty="0">
              <a:solidFill>
                <a:prstClr val="white"/>
              </a:solidFill>
            </a:endParaRPr>
          </a:p>
        </p:txBody>
      </p:sp>
    </p:spTree>
    <p:extLst>
      <p:ext uri="{BB962C8B-B14F-4D97-AF65-F5344CB8AC3E}">
        <p14:creationId xmlns:p14="http://schemas.microsoft.com/office/powerpoint/2010/main" val="1065859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228698" y="875011"/>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186020" y="1043608"/>
            <a:ext cx="6256663" cy="1908215"/>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Algunos de los fármacos pueden producir un tipo de alteración en las palmas de las manos y plantas de los pies. Su médico o enfermera, le indicará si el medicamento que está tomando puede o no provocarla.</a:t>
            </a:r>
          </a:p>
          <a:p>
            <a:pPr algn="just">
              <a:spcBef>
                <a:spcPts val="200"/>
              </a:spcBef>
              <a:spcAft>
                <a:spcPts val="200"/>
              </a:spcAft>
            </a:pPr>
            <a:r>
              <a:rPr lang="es-ES" sz="1200" b="1" dirty="0" smtClean="0">
                <a:solidFill>
                  <a:srgbClr val="0070C0"/>
                </a:solidFill>
              </a:rPr>
              <a:t>El síndrome de mano-pie suele comenzar con hormigueos y aumento de la sensibilidad en manos y en pies. Puede progresar a un ligero hinchazón  en las palmas y en las plantas. En ocasiones toman una coloración rojiza y se acompaña de descamación y grietas.</a:t>
            </a:r>
          </a:p>
          <a:p>
            <a:pPr algn="just">
              <a:spcBef>
                <a:spcPts val="200"/>
              </a:spcBef>
              <a:spcAft>
                <a:spcPts val="200"/>
              </a:spcAft>
            </a:pPr>
            <a:r>
              <a:rPr lang="es-ES" sz="1200" b="1" dirty="0" smtClean="0">
                <a:solidFill>
                  <a:srgbClr val="0070C0"/>
                </a:solidFill>
              </a:rPr>
              <a:t>Esta alteración es molesta y le puede impedir realizar actividades cotidianas como el peinarse o conducir, ya que garrar y doblar la mano provoca dolor.</a:t>
            </a:r>
          </a:p>
          <a:p>
            <a:pPr algn="just">
              <a:spcBef>
                <a:spcPts val="200"/>
              </a:spcBef>
              <a:spcAft>
                <a:spcPts val="200"/>
              </a:spcAft>
            </a:pPr>
            <a:r>
              <a:rPr lang="es-ES" sz="1200" b="1" dirty="0" smtClean="0">
                <a:solidFill>
                  <a:srgbClr val="0070C0"/>
                </a:solidFill>
              </a:rPr>
              <a:t>Es importante que si aparece esta eventualidad se lo </a:t>
            </a:r>
            <a:r>
              <a:rPr lang="es-ES" sz="1200" b="1" dirty="0">
                <a:solidFill>
                  <a:srgbClr val="0070C0"/>
                </a:solidFill>
              </a:rPr>
              <a:t>c</a:t>
            </a:r>
            <a:r>
              <a:rPr lang="es-ES" sz="1200" b="1" dirty="0" smtClean="0">
                <a:solidFill>
                  <a:srgbClr val="0070C0"/>
                </a:solidFill>
              </a:rPr>
              <a:t>omente al oncólogo.</a:t>
            </a:r>
          </a:p>
        </p:txBody>
      </p:sp>
      <p:sp>
        <p:nvSpPr>
          <p:cNvPr id="8" name="7 Rectángulo"/>
          <p:cNvSpPr/>
          <p:nvPr/>
        </p:nvSpPr>
        <p:spPr>
          <a:xfrm>
            <a:off x="-662726" y="514971"/>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Síndrome de mano pie</a:t>
            </a:r>
            <a:endParaRPr lang="es-ES" sz="1600" b="1" dirty="0">
              <a:solidFill>
                <a:srgbClr val="0070C0"/>
              </a:solidFill>
            </a:endParaRPr>
          </a:p>
        </p:txBody>
      </p:sp>
      <p:sp>
        <p:nvSpPr>
          <p:cNvPr id="22" name="21 Rectángulo"/>
          <p:cNvSpPr/>
          <p:nvPr/>
        </p:nvSpPr>
        <p:spPr>
          <a:xfrm>
            <a:off x="287976" y="6156176"/>
            <a:ext cx="6250602" cy="2031325"/>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Le recomendamos que:</a:t>
            </a:r>
          </a:p>
          <a:p>
            <a:pPr marL="171450" indent="-171450">
              <a:spcBef>
                <a:spcPts val="300"/>
              </a:spcBef>
              <a:spcAft>
                <a:spcPts val="300"/>
              </a:spcAft>
              <a:buFont typeface="Arial" pitchFamily="34" charset="0"/>
              <a:buChar char="•"/>
              <a:defRPr/>
            </a:pPr>
            <a:r>
              <a:rPr lang="es-ES" sz="1200" b="1" dirty="0" smtClean="0">
                <a:solidFill>
                  <a:srgbClr val="0070C0"/>
                </a:solidFill>
              </a:rPr>
              <a:t>Manténgase en lugares frescos. No se exponga al sol.</a:t>
            </a:r>
          </a:p>
          <a:p>
            <a:pPr marL="171450" indent="-171450">
              <a:spcBef>
                <a:spcPts val="300"/>
              </a:spcBef>
              <a:spcAft>
                <a:spcPts val="300"/>
              </a:spcAft>
              <a:buFont typeface="Arial" pitchFamily="34" charset="0"/>
              <a:buChar char="•"/>
              <a:defRPr/>
            </a:pPr>
            <a:r>
              <a:rPr lang="es-ES" sz="1200" b="1" dirty="0" smtClean="0">
                <a:solidFill>
                  <a:srgbClr val="0070C0"/>
                </a:solidFill>
              </a:rPr>
              <a:t>Hidrátese diariamente las manos y los pies con crema.</a:t>
            </a:r>
          </a:p>
          <a:p>
            <a:pPr marL="171450" indent="-171450">
              <a:spcBef>
                <a:spcPts val="300"/>
              </a:spcBef>
              <a:spcAft>
                <a:spcPts val="300"/>
              </a:spcAft>
              <a:buFont typeface="Arial" pitchFamily="34" charset="0"/>
              <a:buChar char="•"/>
              <a:defRPr/>
            </a:pPr>
            <a:r>
              <a:rPr lang="es-ES" sz="1200" b="1" dirty="0" smtClean="0">
                <a:solidFill>
                  <a:srgbClr val="0070C0"/>
                </a:solidFill>
              </a:rPr>
              <a:t>Puede introducir las manos u pies en agua fría para aliviar la molestia.</a:t>
            </a:r>
          </a:p>
          <a:p>
            <a:pPr marL="171450" indent="-171450">
              <a:spcBef>
                <a:spcPts val="300"/>
              </a:spcBef>
              <a:spcAft>
                <a:spcPts val="300"/>
              </a:spcAft>
              <a:buFont typeface="Arial" pitchFamily="34" charset="0"/>
              <a:buChar char="•"/>
              <a:defRPr/>
            </a:pPr>
            <a:r>
              <a:rPr lang="es-ES" sz="1200" b="1" dirty="0" smtClean="0">
                <a:solidFill>
                  <a:srgbClr val="0070C0"/>
                </a:solidFill>
              </a:rPr>
              <a:t>Evite el agua muy caliente.</a:t>
            </a:r>
          </a:p>
          <a:p>
            <a:pPr marL="171450" indent="-171450">
              <a:spcBef>
                <a:spcPts val="300"/>
              </a:spcBef>
              <a:spcAft>
                <a:spcPts val="300"/>
              </a:spcAft>
              <a:buFont typeface="Arial" pitchFamily="34" charset="0"/>
              <a:buChar char="•"/>
              <a:defRPr/>
            </a:pPr>
            <a:r>
              <a:rPr lang="es-ES" sz="1200" b="1" dirty="0" smtClean="0">
                <a:solidFill>
                  <a:srgbClr val="0070C0"/>
                </a:solidFill>
              </a:rPr>
              <a:t>Utilice calzado ancho para que no le apriete.</a:t>
            </a:r>
          </a:p>
          <a:p>
            <a:pPr marL="171450" indent="-171450">
              <a:spcBef>
                <a:spcPts val="300"/>
              </a:spcBef>
              <a:spcAft>
                <a:spcPts val="300"/>
              </a:spcAft>
              <a:buFont typeface="Arial" pitchFamily="34" charset="0"/>
              <a:buChar char="•"/>
              <a:defRPr/>
            </a:pPr>
            <a:r>
              <a:rPr lang="es-ES" sz="1200" b="1" dirty="0" smtClean="0">
                <a:solidFill>
                  <a:srgbClr val="0070C0"/>
                </a:solidFill>
              </a:rPr>
              <a:t>Evitar hacer actividades que conlleven un esfuerzo con las manos como coger peso, conducir, barrer…</a:t>
            </a:r>
          </a:p>
        </p:txBody>
      </p:sp>
      <p:pic>
        <p:nvPicPr>
          <p:cNvPr id="7170" name="Picture 2" descr="Resultado de imagen de manos con p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020" y="3347864"/>
            <a:ext cx="6483340" cy="2290780"/>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186020" y="8782807"/>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20</a:t>
            </a:r>
            <a:endParaRPr lang="es-ES" sz="900" dirty="0">
              <a:solidFill>
                <a:prstClr val="white"/>
              </a:solidFill>
            </a:endParaRPr>
          </a:p>
        </p:txBody>
      </p:sp>
    </p:spTree>
    <p:extLst>
      <p:ext uri="{BB962C8B-B14F-4D97-AF65-F5344CB8AC3E}">
        <p14:creationId xmlns:p14="http://schemas.microsoft.com/office/powerpoint/2010/main" val="5352781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229868" y="611560"/>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3243031" y="1768342"/>
            <a:ext cx="3252981" cy="2595582"/>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Sólo algunos fármacos pueden producir este tipo de efecto secundario. Si es su caso, será informado de ello.</a:t>
            </a:r>
          </a:p>
          <a:p>
            <a:pPr algn="just">
              <a:spcBef>
                <a:spcPts val="200"/>
              </a:spcBef>
              <a:spcAft>
                <a:spcPts val="200"/>
              </a:spcAft>
            </a:pPr>
            <a:r>
              <a:rPr lang="es-ES" sz="1200" b="1" dirty="0" smtClean="0">
                <a:solidFill>
                  <a:srgbClr val="0070C0"/>
                </a:solidFill>
              </a:rPr>
              <a:t>La reacción cutánea tipo acné es llamativa pero manejable. Suele acompañarse de sequedad y descamación. Su oncólogo y el equipo de enfermería que le trata, estará atento a ese proceso para proporcionarle los cuidados que necesite.</a:t>
            </a:r>
          </a:p>
          <a:p>
            <a:pPr algn="just">
              <a:spcBef>
                <a:spcPts val="200"/>
              </a:spcBef>
              <a:spcAft>
                <a:spcPts val="200"/>
              </a:spcAft>
            </a:pPr>
            <a:r>
              <a:rPr lang="es-ES" sz="1200" b="1" dirty="0" smtClean="0">
                <a:solidFill>
                  <a:srgbClr val="0070C0"/>
                </a:solidFill>
              </a:rPr>
              <a:t>Esta reacción comienza con la primera semana de tratamiento y en la 3-4 semana comienza a disminuir. Puede ser más intensa si se combina quimioterapia y radioterapia.</a:t>
            </a:r>
          </a:p>
        </p:txBody>
      </p:sp>
      <p:sp>
        <p:nvSpPr>
          <p:cNvPr id="8" name="7 Rectángulo"/>
          <p:cNvSpPr/>
          <p:nvPr/>
        </p:nvSpPr>
        <p:spPr>
          <a:xfrm>
            <a:off x="-661556" y="251520"/>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Erupciones cutáneas tipo acné</a:t>
            </a:r>
            <a:endParaRPr lang="es-ES" sz="1600" b="1" dirty="0">
              <a:solidFill>
                <a:srgbClr val="0070C0"/>
              </a:solidFill>
            </a:endParaRPr>
          </a:p>
        </p:txBody>
      </p:sp>
      <p:sp>
        <p:nvSpPr>
          <p:cNvPr id="22" name="21 Rectángulo"/>
          <p:cNvSpPr/>
          <p:nvPr/>
        </p:nvSpPr>
        <p:spPr>
          <a:xfrm>
            <a:off x="310713" y="5652120"/>
            <a:ext cx="6260351" cy="2585323"/>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Las recomendaciones previas y durante el tratamiento son:</a:t>
            </a:r>
          </a:p>
          <a:p>
            <a:pPr marL="171450" indent="-171450">
              <a:spcBef>
                <a:spcPts val="300"/>
              </a:spcBef>
              <a:spcAft>
                <a:spcPts val="300"/>
              </a:spcAft>
              <a:buFont typeface="Arial" pitchFamily="34" charset="0"/>
              <a:buChar char="•"/>
              <a:defRPr/>
            </a:pPr>
            <a:r>
              <a:rPr lang="es-ES" sz="1200" b="1" dirty="0" smtClean="0">
                <a:solidFill>
                  <a:srgbClr val="0070C0"/>
                </a:solidFill>
              </a:rPr>
              <a:t>Lavado diario de la zona facial-cuello con agua templada y jabón neutro que no contenga ni desodorantes ni alcohol. Mantener durante todo el tratamiento, excepto si aparecen úlceras cutáneas.</a:t>
            </a:r>
          </a:p>
          <a:p>
            <a:pPr marL="171450" indent="-171450">
              <a:spcBef>
                <a:spcPts val="300"/>
              </a:spcBef>
              <a:spcAft>
                <a:spcPts val="300"/>
              </a:spcAft>
              <a:buFont typeface="Arial" pitchFamily="34" charset="0"/>
              <a:buChar char="•"/>
              <a:defRPr/>
            </a:pPr>
            <a:r>
              <a:rPr lang="es-ES" sz="1200" b="1" dirty="0" smtClean="0">
                <a:solidFill>
                  <a:srgbClr val="0070C0"/>
                </a:solidFill>
              </a:rPr>
              <a:t>Utilizar crema hidratante corporal, para prevenir y mejorar la sequedad. Usar cremas con pH neutro.</a:t>
            </a:r>
          </a:p>
          <a:p>
            <a:pPr marL="171450" indent="-171450">
              <a:spcBef>
                <a:spcPts val="300"/>
              </a:spcBef>
              <a:spcAft>
                <a:spcPts val="300"/>
              </a:spcAft>
              <a:buFont typeface="Arial" pitchFamily="34" charset="0"/>
              <a:buChar char="•"/>
              <a:defRPr/>
            </a:pPr>
            <a:r>
              <a:rPr lang="es-ES" sz="1200" b="1" dirty="0" smtClean="0">
                <a:solidFill>
                  <a:srgbClr val="0070C0"/>
                </a:solidFill>
              </a:rPr>
              <a:t>En algunos casos están desaconsejados productos que contengan Aloe Vera (consulte con se enfermera).</a:t>
            </a:r>
          </a:p>
          <a:p>
            <a:pPr marL="171450" indent="-171450">
              <a:spcBef>
                <a:spcPts val="300"/>
              </a:spcBef>
              <a:spcAft>
                <a:spcPts val="300"/>
              </a:spcAft>
              <a:buFont typeface="Arial" pitchFamily="34" charset="0"/>
              <a:buChar char="•"/>
              <a:defRPr/>
            </a:pPr>
            <a:r>
              <a:rPr lang="es-ES" sz="1200" b="1" dirty="0" smtClean="0">
                <a:solidFill>
                  <a:srgbClr val="0070C0"/>
                </a:solidFill>
              </a:rPr>
              <a:t>No se afeite con navaja ni cuchilla. Use la máquina eléctrica.</a:t>
            </a:r>
          </a:p>
          <a:p>
            <a:pPr marL="171450" indent="-171450">
              <a:spcBef>
                <a:spcPts val="300"/>
              </a:spcBef>
              <a:spcAft>
                <a:spcPts val="300"/>
              </a:spcAft>
              <a:buFont typeface="Arial" pitchFamily="34" charset="0"/>
              <a:buChar char="•"/>
              <a:defRPr/>
            </a:pPr>
            <a:r>
              <a:rPr lang="es-ES" sz="1200" b="1" dirty="0" smtClean="0">
                <a:solidFill>
                  <a:srgbClr val="0070C0"/>
                </a:solidFill>
              </a:rPr>
              <a:t>Evitar el rascado y fricción en la zona. Use ropa de algodón.</a:t>
            </a:r>
          </a:p>
          <a:p>
            <a:pPr marL="171450" indent="-171450">
              <a:spcBef>
                <a:spcPts val="300"/>
              </a:spcBef>
              <a:spcAft>
                <a:spcPts val="300"/>
              </a:spcAft>
              <a:buFont typeface="Arial" pitchFamily="34" charset="0"/>
              <a:buChar char="•"/>
              <a:defRPr/>
            </a:pPr>
            <a:r>
              <a:rPr lang="es-ES" sz="1200" b="1" dirty="0" smtClean="0">
                <a:solidFill>
                  <a:srgbClr val="0070C0"/>
                </a:solidFill>
              </a:rPr>
              <a:t>No tome el sol.</a:t>
            </a:r>
          </a:p>
        </p:txBody>
      </p:sp>
      <p:pic>
        <p:nvPicPr>
          <p:cNvPr id="5122" name="Picture 2" descr="Resultado de imagen de acne masculin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4" y="1043608"/>
            <a:ext cx="2784144" cy="4045050"/>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6276945" y="8782806"/>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21</a:t>
            </a:r>
            <a:endParaRPr lang="es-ES" sz="900" dirty="0">
              <a:solidFill>
                <a:prstClr val="white"/>
              </a:solidFill>
            </a:endParaRPr>
          </a:p>
        </p:txBody>
      </p:sp>
    </p:spTree>
    <p:extLst>
      <p:ext uri="{BB962C8B-B14F-4D97-AF65-F5344CB8AC3E}">
        <p14:creationId xmlns:p14="http://schemas.microsoft.com/office/powerpoint/2010/main" val="29086430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310713" y="971600"/>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310713" y="1115616"/>
            <a:ext cx="6377040" cy="1487587"/>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Aunque es poco frecuente, en el momento de administrar la quimioterapia pueden aparecer síntomas como nerviosismo, picor generalizado, colaboración rojiza tipo manchas, </a:t>
            </a:r>
            <a:r>
              <a:rPr lang="es-ES" sz="1200" b="1" dirty="0" err="1" smtClean="0">
                <a:solidFill>
                  <a:srgbClr val="0070C0"/>
                </a:solidFill>
              </a:rPr>
              <a:t>escalofrios</a:t>
            </a:r>
            <a:r>
              <a:rPr lang="es-ES" sz="1200" b="1" dirty="0" smtClean="0">
                <a:solidFill>
                  <a:srgbClr val="0070C0"/>
                </a:solidFill>
              </a:rPr>
              <a:t>, calambres, dolor abdominal o dificultad respiratoria.</a:t>
            </a:r>
          </a:p>
          <a:p>
            <a:pPr algn="just">
              <a:spcBef>
                <a:spcPts val="200"/>
              </a:spcBef>
              <a:spcAft>
                <a:spcPts val="200"/>
              </a:spcAft>
            </a:pPr>
            <a:r>
              <a:rPr lang="es-ES" sz="1200" b="1" dirty="0" smtClean="0">
                <a:solidFill>
                  <a:srgbClr val="0070C0"/>
                </a:solidFill>
              </a:rPr>
              <a:t>El equipo de enfermería encargado de la administración de quimioterapia, estará atenta ante cualquier eventualidad que le ocurra.</a:t>
            </a:r>
          </a:p>
          <a:p>
            <a:pPr algn="just">
              <a:spcBef>
                <a:spcPts val="200"/>
              </a:spcBef>
              <a:spcAft>
                <a:spcPts val="200"/>
              </a:spcAft>
            </a:pPr>
            <a:r>
              <a:rPr lang="es-ES" sz="1200" b="1" dirty="0" smtClean="0">
                <a:solidFill>
                  <a:srgbClr val="0070C0"/>
                </a:solidFill>
              </a:rPr>
              <a:t>Si usted nota cualquier sensación que le parezca extraña durante la administración, coméntelo a la enfermera desde un primer momento.</a:t>
            </a:r>
          </a:p>
        </p:txBody>
      </p:sp>
      <p:cxnSp>
        <p:nvCxnSpPr>
          <p:cNvPr id="10" name="9 Conector recto"/>
          <p:cNvCxnSpPr/>
          <p:nvPr/>
        </p:nvCxnSpPr>
        <p:spPr>
          <a:xfrm>
            <a:off x="287976" y="3393224"/>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12 Rectángulo"/>
          <p:cNvSpPr/>
          <p:nvPr/>
        </p:nvSpPr>
        <p:spPr>
          <a:xfrm>
            <a:off x="292320" y="3537240"/>
            <a:ext cx="6377040" cy="461665"/>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El tratamiento de quimioterapia puede ocasionar algunos trastornos en el aparato reproductor, y por tanto los síntomas son diferentes en hombre y mujeres.</a:t>
            </a:r>
          </a:p>
        </p:txBody>
      </p:sp>
      <p:pic>
        <p:nvPicPr>
          <p:cNvPr id="9218" name="Picture 2" descr="Resultado de imagen de fertilidad en mujer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927" y="4257320"/>
            <a:ext cx="28575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4" name="13 Rectángulo"/>
          <p:cNvSpPr/>
          <p:nvPr/>
        </p:nvSpPr>
        <p:spPr>
          <a:xfrm>
            <a:off x="3356992" y="4098590"/>
            <a:ext cx="3312368" cy="2174954"/>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Las mujeres en muchos casos pueden dejar de menstruar de forma pasajera o permanente. Aquellas que están en edad cercana a la menopausia pueden tener síntomas tales como accesos repentinos de calor y sequedad vaginal.</a:t>
            </a:r>
          </a:p>
          <a:p>
            <a:pPr algn="just">
              <a:spcBef>
                <a:spcPts val="200"/>
              </a:spcBef>
              <a:spcAft>
                <a:spcPts val="200"/>
              </a:spcAft>
            </a:pPr>
            <a:r>
              <a:rPr lang="es-ES" sz="1200" b="1" dirty="0" smtClean="0">
                <a:solidFill>
                  <a:srgbClr val="0070C0"/>
                </a:solidFill>
              </a:rPr>
              <a:t>Es importante decir, que existe la posibilidad de infertilidad temporal o permanente, dependiendo del caso y de la quimioterapia. Si fuese así, su oncólogo le informará del procedimiento a seguir y alternativas existentes (</a:t>
            </a:r>
            <a:r>
              <a:rPr lang="es-ES" sz="1200" b="1" dirty="0" err="1" smtClean="0">
                <a:solidFill>
                  <a:srgbClr val="0070C0"/>
                </a:solidFill>
              </a:rPr>
              <a:t>criopreservación</a:t>
            </a:r>
            <a:r>
              <a:rPr lang="es-ES" sz="1200" b="1" dirty="0" smtClean="0">
                <a:solidFill>
                  <a:srgbClr val="0070C0"/>
                </a:solidFill>
              </a:rPr>
              <a:t>).</a:t>
            </a:r>
          </a:p>
        </p:txBody>
      </p:sp>
      <p:sp>
        <p:nvSpPr>
          <p:cNvPr id="15" name="14 Rectángulo"/>
          <p:cNvSpPr/>
          <p:nvPr/>
        </p:nvSpPr>
        <p:spPr>
          <a:xfrm>
            <a:off x="287976" y="6280601"/>
            <a:ext cx="6377040" cy="1302921"/>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La actividad sexual se ve afectada en muchas de las personas, tanto hombres como mujeres. El problema que más frecuentemente aparece, es la pérdida de deseo sexual.</a:t>
            </a:r>
          </a:p>
          <a:p>
            <a:pPr algn="just">
              <a:spcBef>
                <a:spcPts val="200"/>
              </a:spcBef>
              <a:spcAft>
                <a:spcPts val="200"/>
              </a:spcAft>
            </a:pPr>
            <a:r>
              <a:rPr lang="es-ES" sz="1200" b="1" dirty="0" smtClean="0">
                <a:solidFill>
                  <a:srgbClr val="0070C0"/>
                </a:solidFill>
              </a:rPr>
              <a:t>Tanto en hombres como en mujeres pueden aparecer problemas para mantener relaciones sexuales satisfactorias. Puede consultarlo con su oncólogo para valorar un tratamiento. </a:t>
            </a:r>
          </a:p>
          <a:p>
            <a:pPr algn="just">
              <a:spcBef>
                <a:spcPts val="200"/>
              </a:spcBef>
              <a:spcAft>
                <a:spcPts val="200"/>
              </a:spcAft>
            </a:pPr>
            <a:r>
              <a:rPr lang="es-ES" sz="1200" b="1" dirty="0" smtClean="0">
                <a:solidFill>
                  <a:srgbClr val="0070C0"/>
                </a:solidFill>
              </a:rPr>
              <a:t>Le recordamos que puede contactar con la consulta de </a:t>
            </a:r>
            <a:r>
              <a:rPr lang="es-ES" sz="1200" b="1" dirty="0" err="1" smtClean="0">
                <a:solidFill>
                  <a:srgbClr val="0070C0"/>
                </a:solidFill>
              </a:rPr>
              <a:t>psico</a:t>
            </a:r>
            <a:r>
              <a:rPr lang="es-ES" sz="1200" b="1" dirty="0" smtClean="0">
                <a:solidFill>
                  <a:srgbClr val="0070C0"/>
                </a:solidFill>
              </a:rPr>
              <a:t>-oncología y le animamos a ello, para que le ayuden también en este tema, si usted lo quiere.</a:t>
            </a:r>
          </a:p>
        </p:txBody>
      </p:sp>
      <p:sp>
        <p:nvSpPr>
          <p:cNvPr id="16" name="15 Rectángulo"/>
          <p:cNvSpPr/>
          <p:nvPr/>
        </p:nvSpPr>
        <p:spPr>
          <a:xfrm>
            <a:off x="292320" y="7584294"/>
            <a:ext cx="6260351" cy="1508105"/>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Le recomendamos que:</a:t>
            </a:r>
          </a:p>
          <a:p>
            <a:pPr marL="171450" indent="-171450">
              <a:spcBef>
                <a:spcPts val="300"/>
              </a:spcBef>
              <a:spcAft>
                <a:spcPts val="300"/>
              </a:spcAft>
              <a:buFont typeface="Arial" pitchFamily="34" charset="0"/>
              <a:buChar char="•"/>
              <a:defRPr/>
            </a:pPr>
            <a:r>
              <a:rPr lang="es-ES" sz="1200" b="1" dirty="0" smtClean="0">
                <a:solidFill>
                  <a:srgbClr val="0070C0"/>
                </a:solidFill>
              </a:rPr>
              <a:t>Comuníquese con su pareja.</a:t>
            </a:r>
          </a:p>
          <a:p>
            <a:pPr marL="171450" indent="-171450">
              <a:spcBef>
                <a:spcPts val="300"/>
              </a:spcBef>
              <a:spcAft>
                <a:spcPts val="300"/>
              </a:spcAft>
              <a:buFont typeface="Arial" pitchFamily="34" charset="0"/>
              <a:buChar char="•"/>
              <a:defRPr/>
            </a:pPr>
            <a:r>
              <a:rPr lang="es-ES" sz="1200" b="1" dirty="0" smtClean="0">
                <a:solidFill>
                  <a:srgbClr val="0070C0"/>
                </a:solidFill>
              </a:rPr>
              <a:t>Existen preparados farmacéuticos (lubricantes…) que pueden ayudarle.</a:t>
            </a:r>
          </a:p>
          <a:p>
            <a:pPr marL="171450" indent="-171450">
              <a:spcBef>
                <a:spcPts val="300"/>
              </a:spcBef>
              <a:spcAft>
                <a:spcPts val="300"/>
              </a:spcAft>
              <a:buFont typeface="Arial" pitchFamily="34" charset="0"/>
              <a:buChar char="•"/>
              <a:defRPr/>
            </a:pPr>
            <a:r>
              <a:rPr lang="es-ES" sz="1200" b="1" dirty="0" smtClean="0">
                <a:solidFill>
                  <a:srgbClr val="0070C0"/>
                </a:solidFill>
              </a:rPr>
              <a:t>Mantenga relaciones sexuales usando métodos anticonceptivos. Durante este tiempo, es conveniente evitar el embarazo.</a:t>
            </a:r>
          </a:p>
          <a:p>
            <a:pPr marL="171450" indent="-171450">
              <a:spcBef>
                <a:spcPts val="300"/>
              </a:spcBef>
              <a:spcAft>
                <a:spcPts val="300"/>
              </a:spcAft>
              <a:buFont typeface="Arial" pitchFamily="34" charset="0"/>
              <a:buChar char="•"/>
              <a:defRPr/>
            </a:pPr>
            <a:r>
              <a:rPr lang="es-ES" sz="1200" b="1" dirty="0" smtClean="0">
                <a:solidFill>
                  <a:srgbClr val="0070C0"/>
                </a:solidFill>
              </a:rPr>
              <a:t>Confíe en el equipo de oncología para trasladarnos sus preocupaciones.</a:t>
            </a:r>
          </a:p>
        </p:txBody>
      </p:sp>
      <p:sp>
        <p:nvSpPr>
          <p:cNvPr id="19" name="18 Rectángulo"/>
          <p:cNvSpPr/>
          <p:nvPr/>
        </p:nvSpPr>
        <p:spPr>
          <a:xfrm>
            <a:off x="-675456" y="586525"/>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a:solidFill>
                  <a:srgbClr val="0070C0"/>
                </a:solidFill>
                <a:sym typeface="Wingdings"/>
              </a:rPr>
              <a:t>R</a:t>
            </a:r>
            <a:r>
              <a:rPr lang="es-ES" sz="1600" b="1" dirty="0" smtClean="0">
                <a:solidFill>
                  <a:srgbClr val="0070C0"/>
                </a:solidFill>
              </a:rPr>
              <a:t>eacción de hipersensibilidad</a:t>
            </a:r>
            <a:endParaRPr lang="es-ES" sz="1600" b="1" dirty="0">
              <a:solidFill>
                <a:srgbClr val="0070C0"/>
              </a:solidFill>
            </a:endParaRPr>
          </a:p>
        </p:txBody>
      </p:sp>
      <p:sp>
        <p:nvSpPr>
          <p:cNvPr id="20" name="19 Rectángulo"/>
          <p:cNvSpPr/>
          <p:nvPr/>
        </p:nvSpPr>
        <p:spPr>
          <a:xfrm>
            <a:off x="-592404" y="2987824"/>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Alteraciones en la fertilidad</a:t>
            </a:r>
            <a:endParaRPr lang="es-ES" sz="1600" b="1" dirty="0">
              <a:solidFill>
                <a:srgbClr val="0070C0"/>
              </a:solidFill>
              <a:sym typeface="Wingdings"/>
            </a:endParaRPr>
          </a:p>
        </p:txBody>
      </p:sp>
    </p:spTree>
    <p:extLst>
      <p:ext uri="{BB962C8B-B14F-4D97-AF65-F5344CB8AC3E}">
        <p14:creationId xmlns:p14="http://schemas.microsoft.com/office/powerpoint/2010/main" val="2667384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16 Conector recto"/>
          <p:cNvCxnSpPr/>
          <p:nvPr/>
        </p:nvCxnSpPr>
        <p:spPr>
          <a:xfrm>
            <a:off x="260648" y="1043608"/>
            <a:ext cx="637704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Rectángulo"/>
          <p:cNvSpPr/>
          <p:nvPr/>
        </p:nvSpPr>
        <p:spPr>
          <a:xfrm>
            <a:off x="310713" y="1115616"/>
            <a:ext cx="6377040" cy="2585323"/>
          </a:xfrm>
          <a:prstGeom prst="rect">
            <a:avLst/>
          </a:prstGeom>
        </p:spPr>
        <p:txBody>
          <a:bodyPr wrap="square">
            <a:spAutoFit/>
          </a:bodyPr>
          <a:lstStyle/>
          <a:p>
            <a:pPr algn="just">
              <a:spcBef>
                <a:spcPts val="200"/>
              </a:spcBef>
              <a:spcAft>
                <a:spcPts val="200"/>
              </a:spcAft>
            </a:pPr>
            <a:r>
              <a:rPr lang="es-ES" sz="1200" b="1" dirty="0" smtClean="0">
                <a:solidFill>
                  <a:srgbClr val="0070C0"/>
                </a:solidFill>
              </a:rPr>
              <a:t>Ciertos fármacos en algunas ocasiones, debido a efectos tóxicos en algunas terminaciones nerviosas, pueden provocar síntomas como:</a:t>
            </a:r>
          </a:p>
          <a:p>
            <a:pPr marL="171450" indent="-171450" algn="just">
              <a:spcBef>
                <a:spcPts val="200"/>
              </a:spcBef>
              <a:spcAft>
                <a:spcPts val="200"/>
              </a:spcAft>
              <a:buFont typeface="Arial" pitchFamily="34" charset="0"/>
              <a:buChar char="•"/>
            </a:pPr>
            <a:r>
              <a:rPr lang="es-ES" sz="1200" b="1" dirty="0" smtClean="0">
                <a:solidFill>
                  <a:srgbClr val="0070C0"/>
                </a:solidFill>
              </a:rPr>
              <a:t>Entumecimiento y hormigueo en manos y pies.</a:t>
            </a:r>
          </a:p>
          <a:p>
            <a:pPr marL="171450" indent="-171450" algn="just">
              <a:spcBef>
                <a:spcPts val="200"/>
              </a:spcBef>
              <a:spcAft>
                <a:spcPts val="200"/>
              </a:spcAft>
              <a:buFont typeface="Arial" pitchFamily="34" charset="0"/>
              <a:buChar char="•"/>
            </a:pPr>
            <a:r>
              <a:rPr lang="es-ES" sz="1200" b="1" dirty="0" smtClean="0">
                <a:solidFill>
                  <a:srgbClr val="0070C0"/>
                </a:solidFill>
              </a:rPr>
              <a:t>Disminución de sensibilidad en las puntas de los dedos.</a:t>
            </a:r>
          </a:p>
          <a:p>
            <a:pPr marL="171450" indent="-171450" algn="just">
              <a:spcBef>
                <a:spcPts val="200"/>
              </a:spcBef>
              <a:spcAft>
                <a:spcPts val="200"/>
              </a:spcAft>
              <a:buFont typeface="Arial" pitchFamily="34" charset="0"/>
              <a:buChar char="•"/>
            </a:pPr>
            <a:r>
              <a:rPr lang="es-ES" sz="1200" b="1" dirty="0" smtClean="0">
                <a:solidFill>
                  <a:srgbClr val="0070C0"/>
                </a:solidFill>
              </a:rPr>
              <a:t>Pitidos o ruidos extraños en el oído, diminución de la audición.</a:t>
            </a:r>
          </a:p>
          <a:p>
            <a:pPr marL="171450" indent="-171450" algn="just">
              <a:spcBef>
                <a:spcPts val="200"/>
              </a:spcBef>
              <a:spcAft>
                <a:spcPts val="200"/>
              </a:spcAft>
              <a:buFont typeface="Arial" pitchFamily="34" charset="0"/>
              <a:buChar char="•"/>
            </a:pPr>
            <a:r>
              <a:rPr lang="es-ES" sz="1200" b="1" dirty="0" smtClean="0">
                <a:solidFill>
                  <a:srgbClr val="0070C0"/>
                </a:solidFill>
              </a:rPr>
              <a:t>Alteración en el sabor de los alimentos (insípido, sabor metálico…)</a:t>
            </a:r>
          </a:p>
          <a:p>
            <a:pPr marL="171450" indent="-171450" algn="just">
              <a:spcBef>
                <a:spcPts val="200"/>
              </a:spcBef>
              <a:spcAft>
                <a:spcPts val="200"/>
              </a:spcAft>
              <a:buFont typeface="Arial" pitchFamily="34" charset="0"/>
              <a:buChar char="•"/>
            </a:pPr>
            <a:r>
              <a:rPr lang="es-ES" sz="1200" b="1" dirty="0" smtClean="0">
                <a:solidFill>
                  <a:srgbClr val="0070C0"/>
                </a:solidFill>
              </a:rPr>
              <a:t>Sensaciones desagradables de dificultad ante cambios de temperatura.</a:t>
            </a:r>
          </a:p>
          <a:p>
            <a:pPr marL="171450" indent="-171450" algn="just">
              <a:spcBef>
                <a:spcPts val="200"/>
              </a:spcBef>
              <a:spcAft>
                <a:spcPts val="200"/>
              </a:spcAft>
              <a:buFont typeface="Arial" pitchFamily="34" charset="0"/>
              <a:buChar char="•"/>
            </a:pPr>
            <a:r>
              <a:rPr lang="es-ES" sz="1200" b="1" dirty="0" smtClean="0">
                <a:solidFill>
                  <a:srgbClr val="0070C0"/>
                </a:solidFill>
              </a:rPr>
              <a:t>Alteración en el olfato provocando sensaciones desagradables al oler ciertas cosas.</a:t>
            </a:r>
          </a:p>
          <a:p>
            <a:pPr marL="171450" indent="-171450" algn="just">
              <a:spcBef>
                <a:spcPts val="200"/>
              </a:spcBef>
              <a:spcAft>
                <a:spcPts val="200"/>
              </a:spcAft>
              <a:buFont typeface="Arial" pitchFamily="34" charset="0"/>
              <a:buChar char="•"/>
            </a:pPr>
            <a:r>
              <a:rPr lang="es-ES" sz="1200" b="1" dirty="0" smtClean="0">
                <a:solidFill>
                  <a:srgbClr val="0070C0"/>
                </a:solidFill>
              </a:rPr>
              <a:t>Etc…</a:t>
            </a:r>
          </a:p>
          <a:p>
            <a:pPr algn="just">
              <a:spcBef>
                <a:spcPts val="200"/>
              </a:spcBef>
              <a:spcAft>
                <a:spcPts val="200"/>
              </a:spcAft>
            </a:pPr>
            <a:r>
              <a:rPr lang="es-ES" sz="1200" b="1" dirty="0" smtClean="0">
                <a:solidFill>
                  <a:srgbClr val="0070C0"/>
                </a:solidFill>
              </a:rPr>
              <a:t>Si notara cualquiera de estos síntomas y otros coméntelo a su médico en la próxima consulta.</a:t>
            </a:r>
          </a:p>
          <a:p>
            <a:pPr algn="just">
              <a:spcBef>
                <a:spcPts val="200"/>
              </a:spcBef>
              <a:spcAft>
                <a:spcPts val="200"/>
              </a:spcAft>
            </a:pPr>
            <a:r>
              <a:rPr lang="es-ES" sz="1200" b="1" dirty="0" smtClean="0">
                <a:solidFill>
                  <a:srgbClr val="0070C0"/>
                </a:solidFill>
              </a:rPr>
              <a:t>Es importante decir que estos síntomas pueden ser duraderos en el tiempo y difícil de minimizar.</a:t>
            </a:r>
          </a:p>
        </p:txBody>
      </p:sp>
      <p:sp>
        <p:nvSpPr>
          <p:cNvPr id="16" name="15 Rectángulo"/>
          <p:cNvSpPr/>
          <p:nvPr/>
        </p:nvSpPr>
        <p:spPr>
          <a:xfrm>
            <a:off x="260648" y="6402685"/>
            <a:ext cx="6260351" cy="1769715"/>
          </a:xfrm>
          <a:prstGeom prst="rect">
            <a:avLst/>
          </a:prstGeom>
          <a:solidFill>
            <a:schemeClr val="accent1">
              <a:lumMod val="20000"/>
              <a:lumOff val="80000"/>
            </a:schemeClr>
          </a:solidFill>
          <a:ln w="28575" cmpd="dbl">
            <a:solidFill>
              <a:schemeClr val="tx2">
                <a:lumMod val="60000"/>
                <a:lumOff val="40000"/>
              </a:schemeClr>
            </a:solidFill>
          </a:ln>
        </p:spPr>
        <p:txBody>
          <a:bodyPr wrap="square">
            <a:spAutoFit/>
          </a:bodyPr>
          <a:lstStyle/>
          <a:p>
            <a:pPr>
              <a:spcBef>
                <a:spcPts val="300"/>
              </a:spcBef>
              <a:spcAft>
                <a:spcPts val="300"/>
              </a:spcAft>
              <a:defRPr/>
            </a:pPr>
            <a:r>
              <a:rPr lang="es-ES" sz="1200" b="1" dirty="0" smtClean="0">
                <a:solidFill>
                  <a:srgbClr val="0070C0"/>
                </a:solidFill>
              </a:rPr>
              <a:t>Le recomendamos que:</a:t>
            </a:r>
          </a:p>
          <a:p>
            <a:pPr marL="171450" indent="-171450">
              <a:spcBef>
                <a:spcPts val="300"/>
              </a:spcBef>
              <a:spcAft>
                <a:spcPts val="300"/>
              </a:spcAft>
              <a:buFont typeface="Arial" pitchFamily="34" charset="0"/>
              <a:buChar char="•"/>
              <a:defRPr/>
            </a:pPr>
            <a:r>
              <a:rPr lang="es-ES" sz="1200" b="1" dirty="0" smtClean="0">
                <a:solidFill>
                  <a:srgbClr val="0070C0"/>
                </a:solidFill>
              </a:rPr>
              <a:t>Proteja las manos y pies de temperaturas extremas.</a:t>
            </a:r>
          </a:p>
          <a:p>
            <a:pPr marL="171450" indent="-171450">
              <a:spcBef>
                <a:spcPts val="300"/>
              </a:spcBef>
              <a:spcAft>
                <a:spcPts val="300"/>
              </a:spcAft>
              <a:buFont typeface="Arial" pitchFamily="34" charset="0"/>
              <a:buChar char="•"/>
              <a:defRPr/>
            </a:pPr>
            <a:r>
              <a:rPr lang="es-ES" sz="1200" b="1" dirty="0" smtClean="0">
                <a:solidFill>
                  <a:srgbClr val="0070C0"/>
                </a:solidFill>
              </a:rPr>
              <a:t>Proteja su boca y nariz de frío con bufanda (en invierno), sobre todo ante cambios bruscos de temperatura.</a:t>
            </a:r>
          </a:p>
          <a:p>
            <a:pPr marL="171450" indent="-171450">
              <a:spcBef>
                <a:spcPts val="300"/>
              </a:spcBef>
              <a:spcAft>
                <a:spcPts val="300"/>
              </a:spcAft>
              <a:buFont typeface="Arial" pitchFamily="34" charset="0"/>
              <a:buChar char="•"/>
              <a:defRPr/>
            </a:pPr>
            <a:r>
              <a:rPr lang="es-ES" sz="1200" b="1" dirty="0" smtClean="0">
                <a:solidFill>
                  <a:srgbClr val="0070C0"/>
                </a:solidFill>
              </a:rPr>
              <a:t>No ingiera alimentos o bebidas frías. No vierta hielo a las bebidas.</a:t>
            </a:r>
          </a:p>
          <a:p>
            <a:pPr marL="171450" indent="-171450">
              <a:spcBef>
                <a:spcPts val="300"/>
              </a:spcBef>
              <a:spcAft>
                <a:spcPts val="300"/>
              </a:spcAft>
              <a:buFont typeface="Arial" pitchFamily="34" charset="0"/>
              <a:buChar char="•"/>
              <a:defRPr/>
            </a:pPr>
            <a:r>
              <a:rPr lang="es-ES" sz="1200" b="1" dirty="0" smtClean="0">
                <a:solidFill>
                  <a:srgbClr val="0070C0"/>
                </a:solidFill>
              </a:rPr>
              <a:t>No use agua muy caliente ni muy fría.</a:t>
            </a:r>
          </a:p>
          <a:p>
            <a:pPr marL="171450" indent="-171450">
              <a:spcBef>
                <a:spcPts val="300"/>
              </a:spcBef>
              <a:spcAft>
                <a:spcPts val="300"/>
              </a:spcAft>
              <a:buFont typeface="Arial" pitchFamily="34" charset="0"/>
              <a:buChar char="•"/>
              <a:defRPr/>
            </a:pPr>
            <a:r>
              <a:rPr lang="es-ES" sz="1200" b="1" dirty="0" smtClean="0">
                <a:solidFill>
                  <a:srgbClr val="0070C0"/>
                </a:solidFill>
              </a:rPr>
              <a:t>Utilice ropa ancha y calzado cómodo.</a:t>
            </a:r>
          </a:p>
        </p:txBody>
      </p:sp>
      <p:pic>
        <p:nvPicPr>
          <p:cNvPr id="1028" name="Picture 4" descr="Resultado de imagen de síntomas"/>
          <p:cNvPicPr>
            <a:picLocks noChangeAspect="1" noChangeArrowheads="1"/>
          </p:cNvPicPr>
          <p:nvPr/>
        </p:nvPicPr>
        <p:blipFill rotWithShape="1">
          <a:blip r:embed="rId2">
            <a:extLst>
              <a:ext uri="{28A0092B-C50C-407E-A947-70E740481C1C}">
                <a14:useLocalDpi xmlns:a14="http://schemas.microsoft.com/office/drawing/2010/main" val="0"/>
              </a:ext>
            </a:extLst>
          </a:blip>
          <a:srcRect t="25464" b="21030"/>
          <a:stretch/>
        </p:blipFill>
        <p:spPr bwMode="auto">
          <a:xfrm>
            <a:off x="144443" y="3930804"/>
            <a:ext cx="6536194" cy="2098373"/>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675456" y="705054"/>
            <a:ext cx="6613692" cy="338554"/>
          </a:xfrm>
          <a:prstGeom prst="rect">
            <a:avLst/>
          </a:prstGeom>
        </p:spPr>
        <p:txBody>
          <a:bodyPr wrap="square">
            <a:spAutoFit/>
          </a:bodyPr>
          <a:lstStyle/>
          <a:p>
            <a:r>
              <a:rPr lang="es-ES" sz="1600" b="1" dirty="0" smtClean="0">
                <a:solidFill>
                  <a:srgbClr val="0070C0"/>
                </a:solidFill>
              </a:rPr>
              <a:t>                         </a:t>
            </a:r>
            <a:r>
              <a:rPr lang="es-ES" sz="1600" b="1" dirty="0" smtClean="0">
                <a:solidFill>
                  <a:srgbClr val="0070C0"/>
                </a:solidFill>
                <a:sym typeface="Wingdings"/>
              </a:rPr>
              <a:t> </a:t>
            </a:r>
            <a:r>
              <a:rPr lang="es-ES" sz="1600" b="1" dirty="0" smtClean="0">
                <a:solidFill>
                  <a:srgbClr val="0070C0"/>
                </a:solidFill>
              </a:rPr>
              <a:t>Toxicidad neurológica</a:t>
            </a:r>
            <a:endParaRPr lang="es-ES" sz="1600" b="1" dirty="0">
              <a:solidFill>
                <a:srgbClr val="0070C0"/>
              </a:solidFill>
            </a:endParaRPr>
          </a:p>
        </p:txBody>
      </p:sp>
      <p:sp>
        <p:nvSpPr>
          <p:cNvPr id="8" name="7 Rectángulo"/>
          <p:cNvSpPr/>
          <p:nvPr/>
        </p:nvSpPr>
        <p:spPr>
          <a:xfrm>
            <a:off x="144443" y="8762808"/>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23</a:t>
            </a:r>
            <a:endParaRPr lang="es-ES" sz="900" dirty="0">
              <a:solidFill>
                <a:prstClr val="white"/>
              </a:solidFill>
            </a:endParaRPr>
          </a:p>
        </p:txBody>
      </p:sp>
    </p:spTree>
    <p:extLst>
      <p:ext uri="{BB962C8B-B14F-4D97-AF65-F5344CB8AC3E}">
        <p14:creationId xmlns:p14="http://schemas.microsoft.com/office/powerpoint/2010/main" val="1891405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Rectángulo"/>
          <p:cNvSpPr/>
          <p:nvPr/>
        </p:nvSpPr>
        <p:spPr>
          <a:xfrm>
            <a:off x="169650" y="107504"/>
            <a:ext cx="6613692" cy="353943"/>
          </a:xfrm>
          <a:prstGeom prst="rect">
            <a:avLst/>
          </a:prstGeom>
          <a:solidFill>
            <a:schemeClr val="tx2">
              <a:lumMod val="60000"/>
              <a:lumOff val="40000"/>
            </a:schemeClr>
          </a:solidFill>
        </p:spPr>
        <p:txBody>
          <a:bodyPr wrap="square">
            <a:spAutoFit/>
          </a:bodyPr>
          <a:lstStyle/>
          <a:p>
            <a:pPr algn="ctr"/>
            <a:r>
              <a:rPr lang="es-ES" sz="1700" b="1" dirty="0" smtClean="0">
                <a:solidFill>
                  <a:prstClr val="white"/>
                </a:solidFill>
              </a:rPr>
              <a:t>CONTACTO SERVICIO DE ONCOLOGÍA</a:t>
            </a:r>
            <a:endParaRPr lang="es-ES" sz="1700" b="1" dirty="0">
              <a:solidFill>
                <a:prstClr val="white"/>
              </a:solidFill>
            </a:endParaRPr>
          </a:p>
        </p:txBody>
      </p:sp>
      <p:sp>
        <p:nvSpPr>
          <p:cNvPr id="3" name="2 CuadroTexto"/>
          <p:cNvSpPr txBox="1"/>
          <p:nvPr/>
        </p:nvSpPr>
        <p:spPr>
          <a:xfrm>
            <a:off x="260648" y="827584"/>
            <a:ext cx="6192688" cy="2862322"/>
          </a:xfrm>
          <a:prstGeom prst="rect">
            <a:avLst/>
          </a:prstGeom>
          <a:noFill/>
        </p:spPr>
        <p:txBody>
          <a:bodyPr wrap="square" rtlCol="0">
            <a:spAutoFit/>
          </a:bodyPr>
          <a:lstStyle/>
          <a:p>
            <a:r>
              <a:rPr lang="es-ES" sz="1200" b="1" dirty="0" smtClean="0">
                <a:solidFill>
                  <a:srgbClr val="0070C0"/>
                </a:solidFill>
              </a:rPr>
              <a:t>Recepción Unidad de Oncología: </a:t>
            </a:r>
          </a:p>
          <a:p>
            <a:r>
              <a:rPr lang="es-ES" sz="1200" b="1" dirty="0">
                <a:solidFill>
                  <a:srgbClr val="0070C0"/>
                </a:solidFill>
              </a:rPr>
              <a:t>	</a:t>
            </a:r>
            <a:r>
              <a:rPr lang="es-ES" sz="1200" b="1" dirty="0" smtClean="0">
                <a:solidFill>
                  <a:srgbClr val="0070C0"/>
                </a:solidFill>
              </a:rPr>
              <a:t>Telf.: 94 475 50 00   Ext. 3733 / 3786</a:t>
            </a:r>
          </a:p>
          <a:p>
            <a:r>
              <a:rPr lang="es-ES" sz="1200" b="1" dirty="0">
                <a:solidFill>
                  <a:srgbClr val="0070C0"/>
                </a:solidFill>
              </a:rPr>
              <a:t>	</a:t>
            </a:r>
            <a:r>
              <a:rPr lang="es-ES" sz="1200" b="1" dirty="0" smtClean="0">
                <a:solidFill>
                  <a:srgbClr val="0070C0"/>
                </a:solidFill>
              </a:rPr>
              <a:t>Horario: Lunes a Jueves 9:00h – 18:00h / Viernes 9:00h – 16:00h</a:t>
            </a:r>
          </a:p>
          <a:p>
            <a:endParaRPr lang="es-ES" sz="1200" b="1" dirty="0">
              <a:solidFill>
                <a:srgbClr val="0070C0"/>
              </a:solidFill>
            </a:endParaRPr>
          </a:p>
          <a:p>
            <a:r>
              <a:rPr lang="es-ES" sz="1200" b="1" dirty="0" smtClean="0">
                <a:solidFill>
                  <a:srgbClr val="0070C0"/>
                </a:solidFill>
              </a:rPr>
              <a:t>Enfermera </a:t>
            </a:r>
            <a:r>
              <a:rPr lang="es-ES" sz="1200" b="1" dirty="0">
                <a:solidFill>
                  <a:srgbClr val="0070C0"/>
                </a:solidFill>
              </a:rPr>
              <a:t>de Enlace</a:t>
            </a:r>
            <a:r>
              <a:rPr lang="es-ES" sz="1200" b="1" dirty="0" smtClean="0">
                <a:solidFill>
                  <a:srgbClr val="0070C0"/>
                </a:solidFill>
              </a:rPr>
              <a:t>:</a:t>
            </a:r>
          </a:p>
          <a:p>
            <a:r>
              <a:rPr lang="es-ES" sz="1200" b="1" dirty="0">
                <a:solidFill>
                  <a:srgbClr val="0070C0"/>
                </a:solidFill>
              </a:rPr>
              <a:t>	</a:t>
            </a:r>
            <a:r>
              <a:rPr lang="es-ES" sz="1200" b="1" dirty="0" smtClean="0">
                <a:solidFill>
                  <a:srgbClr val="0070C0"/>
                </a:solidFill>
              </a:rPr>
              <a:t>Telf.: 94 475 50 00   Ext. 3950</a:t>
            </a:r>
          </a:p>
          <a:p>
            <a:r>
              <a:rPr lang="es-ES" sz="1200" b="1" dirty="0">
                <a:solidFill>
                  <a:srgbClr val="0070C0"/>
                </a:solidFill>
              </a:rPr>
              <a:t>	</a:t>
            </a:r>
            <a:r>
              <a:rPr lang="es-ES" sz="1200" b="1" dirty="0" smtClean="0">
                <a:solidFill>
                  <a:srgbClr val="0070C0"/>
                </a:solidFill>
              </a:rPr>
              <a:t>Horario: 12:00h – 14:00h / 16:00h – 17:00h </a:t>
            </a:r>
          </a:p>
          <a:p>
            <a:endParaRPr lang="es-ES" sz="1200" b="1" dirty="0">
              <a:solidFill>
                <a:srgbClr val="0070C0"/>
              </a:solidFill>
            </a:endParaRPr>
          </a:p>
          <a:p>
            <a:r>
              <a:rPr lang="es-ES" sz="1200" b="1" dirty="0" smtClean="0">
                <a:solidFill>
                  <a:srgbClr val="0070C0"/>
                </a:solidFill>
              </a:rPr>
              <a:t>Hospital de Día Oncológico:</a:t>
            </a:r>
          </a:p>
          <a:p>
            <a:r>
              <a:rPr lang="es-ES" sz="1200" b="1" dirty="0">
                <a:solidFill>
                  <a:srgbClr val="0070C0"/>
                </a:solidFill>
              </a:rPr>
              <a:t>	</a:t>
            </a:r>
            <a:r>
              <a:rPr lang="es-ES" sz="1200" b="1" dirty="0" smtClean="0">
                <a:solidFill>
                  <a:srgbClr val="0070C0"/>
                </a:solidFill>
              </a:rPr>
              <a:t>Telf.: 94 47 5 50 00   Ext. 3744</a:t>
            </a:r>
          </a:p>
          <a:p>
            <a:r>
              <a:rPr lang="es-ES" sz="1200" b="1" dirty="0">
                <a:solidFill>
                  <a:srgbClr val="0070C0"/>
                </a:solidFill>
              </a:rPr>
              <a:t>	</a:t>
            </a:r>
            <a:r>
              <a:rPr lang="es-ES" sz="1200" b="1" dirty="0" smtClean="0">
                <a:solidFill>
                  <a:srgbClr val="0070C0"/>
                </a:solidFill>
              </a:rPr>
              <a:t>Horario: </a:t>
            </a:r>
            <a:r>
              <a:rPr lang="pt-BR" sz="1200" b="1" dirty="0" smtClean="0">
                <a:solidFill>
                  <a:srgbClr val="0070C0"/>
                </a:solidFill>
              </a:rPr>
              <a:t>9:00h </a:t>
            </a:r>
            <a:r>
              <a:rPr lang="pt-BR" sz="1200" b="1" dirty="0">
                <a:solidFill>
                  <a:srgbClr val="0070C0"/>
                </a:solidFill>
              </a:rPr>
              <a:t>– </a:t>
            </a:r>
            <a:r>
              <a:rPr lang="pt-BR" sz="1200" b="1" dirty="0" smtClean="0">
                <a:solidFill>
                  <a:srgbClr val="0070C0"/>
                </a:solidFill>
              </a:rPr>
              <a:t>9:30h </a:t>
            </a:r>
            <a:r>
              <a:rPr lang="pt-BR" sz="1200" b="1" dirty="0">
                <a:solidFill>
                  <a:srgbClr val="0070C0"/>
                </a:solidFill>
              </a:rPr>
              <a:t>/ </a:t>
            </a:r>
            <a:r>
              <a:rPr lang="pt-BR" sz="1200" b="1" dirty="0" smtClean="0">
                <a:solidFill>
                  <a:srgbClr val="0070C0"/>
                </a:solidFill>
              </a:rPr>
              <a:t>17:00h </a:t>
            </a:r>
            <a:r>
              <a:rPr lang="pt-BR" sz="1200" b="1" dirty="0">
                <a:solidFill>
                  <a:srgbClr val="0070C0"/>
                </a:solidFill>
              </a:rPr>
              <a:t>– </a:t>
            </a:r>
            <a:r>
              <a:rPr lang="pt-BR" sz="1200" b="1" dirty="0" smtClean="0">
                <a:solidFill>
                  <a:srgbClr val="0070C0"/>
                </a:solidFill>
              </a:rPr>
              <a:t>18:00h </a:t>
            </a:r>
          </a:p>
          <a:p>
            <a:endParaRPr lang="pt-BR" sz="1200" b="1" dirty="0">
              <a:solidFill>
                <a:srgbClr val="0070C0"/>
              </a:solidFill>
            </a:endParaRPr>
          </a:p>
          <a:p>
            <a:r>
              <a:rPr lang="es-ES" sz="1200" b="1" dirty="0" smtClean="0">
                <a:solidFill>
                  <a:srgbClr val="0070C0"/>
                </a:solidFill>
              </a:rPr>
              <a:t>Servicio de Farmacia:</a:t>
            </a:r>
          </a:p>
          <a:p>
            <a:r>
              <a:rPr lang="es-ES" sz="1200" b="1" dirty="0">
                <a:solidFill>
                  <a:srgbClr val="0070C0"/>
                </a:solidFill>
              </a:rPr>
              <a:t>	</a:t>
            </a:r>
            <a:r>
              <a:rPr lang="es-ES" sz="1200" b="1" dirty="0" smtClean="0">
                <a:solidFill>
                  <a:srgbClr val="0070C0"/>
                </a:solidFill>
              </a:rPr>
              <a:t>Telf.: 94  475 50 00   Ext. 3757</a:t>
            </a:r>
          </a:p>
          <a:p>
            <a:r>
              <a:rPr lang="es-ES" sz="1200" b="1" dirty="0">
                <a:solidFill>
                  <a:srgbClr val="0070C0"/>
                </a:solidFill>
              </a:rPr>
              <a:t>	</a:t>
            </a:r>
            <a:r>
              <a:rPr lang="es-ES" sz="1200" b="1" dirty="0" smtClean="0">
                <a:solidFill>
                  <a:srgbClr val="0070C0"/>
                </a:solidFill>
              </a:rPr>
              <a:t>Horario: Lunes a Jueves 12:00h – 13:00h / 17:00h – 18:00h</a:t>
            </a:r>
          </a:p>
        </p:txBody>
      </p:sp>
      <p:sp>
        <p:nvSpPr>
          <p:cNvPr id="15" name="14 Rectángulo"/>
          <p:cNvSpPr/>
          <p:nvPr/>
        </p:nvSpPr>
        <p:spPr>
          <a:xfrm>
            <a:off x="313293" y="4067944"/>
            <a:ext cx="6135633" cy="461665"/>
          </a:xfrm>
          <a:prstGeom prst="rect">
            <a:avLst/>
          </a:prstGeom>
          <a:solidFill>
            <a:srgbClr val="00B0F0"/>
          </a:solidFill>
          <a:ln w="28575" cmpd="dbl">
            <a:noFill/>
          </a:ln>
        </p:spPr>
        <p:txBody>
          <a:bodyPr wrap="square">
            <a:spAutoFit/>
          </a:bodyPr>
          <a:lstStyle/>
          <a:p>
            <a:pPr marL="180975" indent="-180975" algn="ctr">
              <a:spcBef>
                <a:spcPts val="200"/>
              </a:spcBef>
              <a:defRPr/>
            </a:pPr>
            <a:r>
              <a:rPr lang="es-ES" sz="1200" b="1" dirty="0" smtClean="0">
                <a:solidFill>
                  <a:schemeClr val="bg1"/>
                </a:solidFill>
              </a:rPr>
              <a:t>Para cualquier urgencia pude llamar al teléfono 902 20 21 60 o bien acudir al servicio de Urgencias de la Clínica IMQ </a:t>
            </a:r>
            <a:r>
              <a:rPr lang="es-ES" sz="1200" b="1" dirty="0" err="1" smtClean="0">
                <a:solidFill>
                  <a:schemeClr val="bg1"/>
                </a:solidFill>
              </a:rPr>
              <a:t>Zorrotzaurre</a:t>
            </a:r>
            <a:r>
              <a:rPr lang="es-ES" sz="1200" b="1" dirty="0" smtClean="0">
                <a:solidFill>
                  <a:schemeClr val="bg1"/>
                </a:solidFill>
              </a:rPr>
              <a:t>.</a:t>
            </a:r>
            <a:endParaRPr lang="es-ES" sz="1200" b="1" dirty="0">
              <a:solidFill>
                <a:schemeClr val="bg1"/>
              </a:solidFill>
            </a:endParaRPr>
          </a:p>
        </p:txBody>
      </p:sp>
      <p:sp>
        <p:nvSpPr>
          <p:cNvPr id="16" name="15 Rectángulo"/>
          <p:cNvSpPr/>
          <p:nvPr/>
        </p:nvSpPr>
        <p:spPr>
          <a:xfrm>
            <a:off x="192590" y="4932040"/>
            <a:ext cx="6476770" cy="46166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spcBef>
                <a:spcPts val="200"/>
              </a:spcBef>
              <a:spcAft>
                <a:spcPts val="200"/>
              </a:spcAft>
            </a:pPr>
            <a:r>
              <a:rPr lang="es-ES" sz="1200" b="1" dirty="0" smtClean="0">
                <a:solidFill>
                  <a:srgbClr val="0070C0"/>
                </a:solidFill>
              </a:rPr>
              <a:t>Estos horarios y teléfonos pudieran verse afectados por la organización de la Unidad. Pregúntenos siempre que tenga dudas.</a:t>
            </a:r>
          </a:p>
        </p:txBody>
      </p:sp>
      <p:pic>
        <p:nvPicPr>
          <p:cNvPr id="1028" name="Picture 4" descr="Resultado de imagen de contac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8" y="5652120"/>
            <a:ext cx="6743700" cy="3381375"/>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6309320" y="8782807"/>
            <a:ext cx="438133" cy="24789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00" dirty="0" smtClean="0">
                <a:solidFill>
                  <a:prstClr val="white"/>
                </a:solidFill>
              </a:rPr>
              <a:t>24</a:t>
            </a:r>
            <a:endParaRPr lang="es-ES" sz="900" dirty="0">
              <a:solidFill>
                <a:prstClr val="white"/>
              </a:solidFill>
            </a:endParaRPr>
          </a:p>
        </p:txBody>
      </p:sp>
    </p:spTree>
    <p:extLst>
      <p:ext uri="{BB962C8B-B14F-4D97-AF65-F5344CB8AC3E}">
        <p14:creationId xmlns:p14="http://schemas.microsoft.com/office/powerpoint/2010/main" val="27809283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dediseno.files.wordpress.com/2007/12/papel-clip-bol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375468" y="3398983"/>
            <a:ext cx="5006894" cy="7352928"/>
          </a:xfrm>
          <a:prstGeom prst="rect">
            <a:avLst/>
          </a:prstGeom>
          <a:noFill/>
          <a:extLst>
            <a:ext uri="{909E8E84-426E-40DD-AFC4-6F175D3DCCD1}">
              <a14:hiddenFill xmlns:a14="http://schemas.microsoft.com/office/drawing/2010/main">
                <a:solidFill>
                  <a:srgbClr val="FFFFFF"/>
                </a:solidFill>
              </a14:hiddenFill>
            </a:ext>
          </a:extLst>
        </p:spPr>
      </p:pic>
      <p:sp>
        <p:nvSpPr>
          <p:cNvPr id="12" name="11 Rectángulo"/>
          <p:cNvSpPr/>
          <p:nvPr/>
        </p:nvSpPr>
        <p:spPr>
          <a:xfrm>
            <a:off x="-59092" y="4712234"/>
            <a:ext cx="6858000" cy="353943"/>
          </a:xfrm>
          <a:prstGeom prst="rect">
            <a:avLst/>
          </a:prstGeom>
          <a:solidFill>
            <a:schemeClr val="tx2">
              <a:lumMod val="60000"/>
              <a:lumOff val="40000"/>
            </a:schemeClr>
          </a:solidFill>
        </p:spPr>
        <p:txBody>
          <a:bodyPr wrap="square">
            <a:spAutoFit/>
          </a:bodyPr>
          <a:lstStyle/>
          <a:p>
            <a:pPr algn="ctr"/>
            <a:r>
              <a:rPr lang="es-ES" sz="1700" b="1" dirty="0" smtClean="0">
                <a:solidFill>
                  <a:prstClr val="white"/>
                </a:solidFill>
              </a:rPr>
              <a:t>AUTORES Y BIBLIOGRAFÍA</a:t>
            </a:r>
            <a:endParaRPr lang="es-ES" sz="1700" b="1" dirty="0">
              <a:solidFill>
                <a:prstClr val="white"/>
              </a:solidFill>
            </a:endParaRPr>
          </a:p>
        </p:txBody>
      </p:sp>
      <p:sp>
        <p:nvSpPr>
          <p:cNvPr id="18" name="17 Rectángulo"/>
          <p:cNvSpPr/>
          <p:nvPr/>
        </p:nvSpPr>
        <p:spPr>
          <a:xfrm>
            <a:off x="565682" y="8690682"/>
            <a:ext cx="3384376" cy="276999"/>
          </a:xfrm>
          <a:prstGeom prst="rect">
            <a:avLst/>
          </a:prstGeom>
          <a:solidFill>
            <a:schemeClr val="accent1">
              <a:lumMod val="40000"/>
              <a:lumOff val="60000"/>
            </a:schemeClr>
          </a:solidFill>
        </p:spPr>
        <p:txBody>
          <a:bodyPr wrap="square">
            <a:spAutoFit/>
          </a:bodyPr>
          <a:lstStyle/>
          <a:p>
            <a:pPr lvl="0" algn="just">
              <a:spcBef>
                <a:spcPts val="300"/>
              </a:spcBef>
              <a:spcAft>
                <a:spcPts val="300"/>
              </a:spcAft>
              <a:buClr>
                <a:srgbClr val="1F497D"/>
              </a:buClr>
            </a:pPr>
            <a:r>
              <a:rPr lang="es-ES" sz="1200" b="1" dirty="0" smtClean="0">
                <a:solidFill>
                  <a:srgbClr val="0070C0"/>
                </a:solidFill>
              </a:rPr>
              <a:t>Fecha elaboración : Marzo 2018</a:t>
            </a:r>
            <a:endParaRPr lang="es-ES" sz="1200" b="1" dirty="0">
              <a:solidFill>
                <a:srgbClr val="0070C0"/>
              </a:solidFill>
            </a:endParaRPr>
          </a:p>
        </p:txBody>
      </p:sp>
      <p:sp>
        <p:nvSpPr>
          <p:cNvPr id="9" name="8 Rectángulo"/>
          <p:cNvSpPr/>
          <p:nvPr/>
        </p:nvSpPr>
        <p:spPr>
          <a:xfrm>
            <a:off x="44624" y="6380104"/>
            <a:ext cx="2304256" cy="461665"/>
          </a:xfrm>
          <a:prstGeom prst="rect">
            <a:avLst/>
          </a:prstGeom>
        </p:spPr>
        <p:txBody>
          <a:bodyPr wrap="square">
            <a:spAutoFit/>
          </a:bodyPr>
          <a:lstStyle/>
          <a:p>
            <a:pPr lvl="0" algn="just">
              <a:spcBef>
                <a:spcPts val="300"/>
              </a:spcBef>
              <a:spcAft>
                <a:spcPts val="300"/>
              </a:spcAft>
              <a:buClr>
                <a:srgbClr val="1F497D"/>
              </a:buClr>
            </a:pPr>
            <a:r>
              <a:rPr lang="es-ES" sz="1200" b="1" dirty="0" smtClean="0">
                <a:solidFill>
                  <a:srgbClr val="0070C0"/>
                </a:solidFill>
              </a:rPr>
              <a:t>Esta Guía ha sido elaborada y revisada por:</a:t>
            </a:r>
          </a:p>
        </p:txBody>
      </p:sp>
      <p:sp>
        <p:nvSpPr>
          <p:cNvPr id="2" name="1 Rectángulo"/>
          <p:cNvSpPr/>
          <p:nvPr/>
        </p:nvSpPr>
        <p:spPr>
          <a:xfrm>
            <a:off x="430835" y="6838614"/>
            <a:ext cx="3465004" cy="1061829"/>
          </a:xfrm>
          <a:prstGeom prst="rect">
            <a:avLst/>
          </a:prstGeom>
        </p:spPr>
        <p:txBody>
          <a:bodyPr wrap="square">
            <a:spAutoFit/>
          </a:bodyPr>
          <a:lstStyle/>
          <a:p>
            <a:pPr marL="171450" indent="-171450">
              <a:buFont typeface="Arial" pitchFamily="34" charset="0"/>
              <a:buChar char="•"/>
            </a:pPr>
            <a:r>
              <a:rPr lang="es-ES" sz="900" b="1" dirty="0" smtClean="0">
                <a:solidFill>
                  <a:srgbClr val="0070C0"/>
                </a:solidFill>
                <a:latin typeface="Arial Narrow" pitchFamily="34" charset="0"/>
              </a:rPr>
              <a:t>Beatriz Ruiz – Enfermera de Enlace</a:t>
            </a:r>
          </a:p>
          <a:p>
            <a:pPr marL="171450" indent="-171450">
              <a:buFont typeface="Arial" pitchFamily="34" charset="0"/>
              <a:buChar char="•"/>
            </a:pPr>
            <a:r>
              <a:rPr lang="es-ES" sz="900" b="1" dirty="0" smtClean="0">
                <a:solidFill>
                  <a:srgbClr val="0070C0"/>
                </a:solidFill>
                <a:latin typeface="Arial Narrow" pitchFamily="34" charset="0"/>
              </a:rPr>
              <a:t>Mª Fe Castaño – Auxiliar de Enfermería</a:t>
            </a:r>
          </a:p>
          <a:p>
            <a:pPr marL="171450" indent="-171450">
              <a:buFont typeface="Arial" pitchFamily="34" charset="0"/>
              <a:buChar char="•"/>
            </a:pPr>
            <a:r>
              <a:rPr lang="es-ES" sz="900" b="1" dirty="0" smtClean="0">
                <a:solidFill>
                  <a:srgbClr val="0070C0"/>
                </a:solidFill>
                <a:latin typeface="Arial Narrow" pitchFamily="34" charset="0"/>
              </a:rPr>
              <a:t>Sonia - Enfermera</a:t>
            </a:r>
          </a:p>
          <a:p>
            <a:pPr marL="171450" indent="-171450">
              <a:buFont typeface="Arial" pitchFamily="34" charset="0"/>
              <a:buChar char="•"/>
            </a:pPr>
            <a:r>
              <a:rPr lang="es-ES" sz="900" b="1" dirty="0" smtClean="0">
                <a:solidFill>
                  <a:srgbClr val="0070C0"/>
                </a:solidFill>
                <a:latin typeface="Arial Narrow" pitchFamily="34" charset="0"/>
              </a:rPr>
              <a:t>Mercedes </a:t>
            </a:r>
            <a:r>
              <a:rPr lang="es-ES" sz="900" b="1" dirty="0" err="1" smtClean="0">
                <a:solidFill>
                  <a:srgbClr val="0070C0"/>
                </a:solidFill>
                <a:latin typeface="Arial Narrow" pitchFamily="34" charset="0"/>
              </a:rPr>
              <a:t>Etxebarria</a:t>
            </a:r>
            <a:r>
              <a:rPr lang="es-ES" sz="900" b="1" dirty="0" smtClean="0">
                <a:solidFill>
                  <a:srgbClr val="0070C0"/>
                </a:solidFill>
                <a:latin typeface="Arial Narrow" pitchFamily="34" charset="0"/>
              </a:rPr>
              <a:t> - Farmacéutica</a:t>
            </a:r>
          </a:p>
          <a:p>
            <a:pPr marL="171450" indent="-171450">
              <a:buFont typeface="Arial" pitchFamily="34" charset="0"/>
              <a:buChar char="•"/>
            </a:pPr>
            <a:r>
              <a:rPr lang="es-ES" sz="900" b="1" dirty="0" smtClean="0">
                <a:solidFill>
                  <a:srgbClr val="0070C0"/>
                </a:solidFill>
                <a:latin typeface="Arial Narrow" pitchFamily="34" charset="0"/>
              </a:rPr>
              <a:t>Dr. Ricardo Fernandez - Oncólogo</a:t>
            </a:r>
          </a:p>
          <a:p>
            <a:pPr marL="171450" indent="-171450">
              <a:buFont typeface="Arial" pitchFamily="34" charset="0"/>
              <a:buChar char="•"/>
            </a:pPr>
            <a:r>
              <a:rPr lang="es-ES" sz="900" b="1" dirty="0" smtClean="0">
                <a:solidFill>
                  <a:srgbClr val="0070C0"/>
                </a:solidFill>
                <a:latin typeface="Arial Narrow" pitchFamily="34" charset="0"/>
              </a:rPr>
              <a:t>Amaia Uranga Ibarra – Técnico de Calidad</a:t>
            </a:r>
          </a:p>
          <a:p>
            <a:pPr marL="171450" indent="-171450">
              <a:buFont typeface="Arial" pitchFamily="34" charset="0"/>
              <a:buChar char="•"/>
            </a:pPr>
            <a:r>
              <a:rPr lang="es-ES" sz="900" b="1" dirty="0" smtClean="0">
                <a:solidFill>
                  <a:srgbClr val="0070C0"/>
                </a:solidFill>
                <a:latin typeface="Arial Narrow" pitchFamily="34" charset="0"/>
              </a:rPr>
              <a:t>Isabel Urrutia Johansson – Calidad </a:t>
            </a:r>
            <a:endParaRPr lang="es-ES" sz="900" b="1" dirty="0">
              <a:solidFill>
                <a:srgbClr val="0070C0"/>
              </a:solidFill>
              <a:latin typeface="Arial Narrow" pitchFamily="34" charset="0"/>
            </a:endParaRPr>
          </a:p>
        </p:txBody>
      </p:sp>
      <p:pic>
        <p:nvPicPr>
          <p:cNvPr id="3078" name="Picture 6" descr="http://www.tierradenadie.eu/imagenes/banner_libro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278" y="5108693"/>
            <a:ext cx="786538" cy="1157959"/>
          </a:xfrm>
          <a:prstGeom prst="rect">
            <a:avLst/>
          </a:prstGeom>
          <a:noFill/>
          <a:extLst>
            <a:ext uri="{909E8E84-426E-40DD-AFC4-6F175D3DCCD1}">
              <a14:hiddenFill xmlns:a14="http://schemas.microsoft.com/office/drawing/2010/main">
                <a:solidFill>
                  <a:srgbClr val="FFFFFF"/>
                </a:solidFill>
              </a14:hiddenFill>
            </a:ext>
          </a:extLst>
        </p:spPr>
      </p:pic>
      <p:sp>
        <p:nvSpPr>
          <p:cNvPr id="14" name="13 Rectángulo"/>
          <p:cNvSpPr/>
          <p:nvPr/>
        </p:nvSpPr>
        <p:spPr>
          <a:xfrm>
            <a:off x="3911508" y="7369529"/>
            <a:ext cx="2772308" cy="1154162"/>
          </a:xfrm>
          <a:prstGeom prst="rect">
            <a:avLst/>
          </a:prstGeom>
        </p:spPr>
        <p:txBody>
          <a:bodyPr wrap="square">
            <a:spAutoFit/>
          </a:bodyPr>
          <a:lstStyle/>
          <a:p>
            <a:pPr marL="171450" lvl="0" indent="-171450" algn="just">
              <a:spcBef>
                <a:spcPts val="300"/>
              </a:spcBef>
              <a:spcAft>
                <a:spcPts val="300"/>
              </a:spcAft>
              <a:buClr>
                <a:srgbClr val="1F497D"/>
              </a:buClr>
              <a:buFont typeface="Arial" pitchFamily="34" charset="0"/>
              <a:buChar char="•"/>
            </a:pPr>
            <a:r>
              <a:rPr lang="es-ES" sz="900" b="1" dirty="0" smtClean="0">
                <a:solidFill>
                  <a:srgbClr val="0070C0"/>
                </a:solidFill>
              </a:rPr>
              <a:t>Asociación Española Contra el Cáncer (AECC)- </a:t>
            </a:r>
            <a:r>
              <a:rPr lang="es-ES" sz="900" b="1" i="1" dirty="0" smtClean="0">
                <a:solidFill>
                  <a:srgbClr val="0070C0"/>
                </a:solidFill>
              </a:rPr>
              <a:t>Qué es la Radioterapia?- </a:t>
            </a:r>
            <a:r>
              <a:rPr lang="es-ES" sz="900" b="1" dirty="0" smtClean="0">
                <a:solidFill>
                  <a:srgbClr val="0070C0"/>
                </a:solidFill>
              </a:rPr>
              <a:t>29/03/2012. Web: https://www.aecc.es</a:t>
            </a:r>
          </a:p>
          <a:p>
            <a:pPr marL="171450" lvl="0" indent="-171450" algn="just">
              <a:spcBef>
                <a:spcPts val="300"/>
              </a:spcBef>
              <a:spcAft>
                <a:spcPts val="300"/>
              </a:spcAft>
              <a:buClr>
                <a:srgbClr val="1F497D"/>
              </a:buClr>
              <a:buFont typeface="Arial" pitchFamily="34" charset="0"/>
              <a:buChar char="•"/>
            </a:pPr>
            <a:r>
              <a:rPr lang="en-US" sz="900" b="1" dirty="0" smtClean="0">
                <a:solidFill>
                  <a:srgbClr val="0070C0"/>
                </a:solidFill>
              </a:rPr>
              <a:t>Am</a:t>
            </a:r>
            <a:r>
              <a:rPr lang="es-ES" sz="900" b="1" dirty="0" smtClean="0">
                <a:solidFill>
                  <a:srgbClr val="0070C0"/>
                </a:solidFill>
              </a:rPr>
              <a:t>Guía de Quimioterapia del Hospital Donostia</a:t>
            </a:r>
          </a:p>
          <a:p>
            <a:pPr marL="171450" lvl="0" indent="-171450" algn="just">
              <a:spcBef>
                <a:spcPts val="300"/>
              </a:spcBef>
              <a:spcAft>
                <a:spcPts val="300"/>
              </a:spcAft>
              <a:buClr>
                <a:srgbClr val="1F497D"/>
              </a:buClr>
              <a:buFont typeface="Arial" pitchFamily="34" charset="0"/>
              <a:buChar char="•"/>
            </a:pPr>
            <a:r>
              <a:rPr lang="es-ES" sz="900" b="1" dirty="0" smtClean="0">
                <a:solidFill>
                  <a:srgbClr val="0070C0"/>
                </a:solidFill>
              </a:rPr>
              <a:t>Guía Informativa Hospital de </a:t>
            </a:r>
            <a:r>
              <a:rPr lang="es-ES" sz="900" b="1" dirty="0" err="1" smtClean="0">
                <a:solidFill>
                  <a:srgbClr val="0070C0"/>
                </a:solidFill>
              </a:rPr>
              <a:t>Galdakao</a:t>
            </a:r>
            <a:endParaRPr lang="es-ES" sz="900" b="1" dirty="0" smtClean="0">
              <a:solidFill>
                <a:srgbClr val="0070C0"/>
              </a:solidFill>
            </a:endParaRPr>
          </a:p>
          <a:p>
            <a:pPr marL="171450" lvl="0" indent="-171450" algn="just">
              <a:spcBef>
                <a:spcPts val="300"/>
              </a:spcBef>
              <a:spcAft>
                <a:spcPts val="300"/>
              </a:spcAft>
              <a:buClr>
                <a:srgbClr val="1F497D"/>
              </a:buClr>
              <a:buFont typeface="Arial" pitchFamily="34" charset="0"/>
              <a:buChar char="•"/>
            </a:pPr>
            <a:endParaRPr lang="es-ES" sz="900" b="1" dirty="0" smtClean="0">
              <a:solidFill>
                <a:srgbClr val="0070C0"/>
              </a:solidFill>
            </a:endParaRPr>
          </a:p>
        </p:txBody>
      </p:sp>
      <p:pic>
        <p:nvPicPr>
          <p:cNvPr id="6" name="5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2907" y="2375664"/>
            <a:ext cx="2478308" cy="900192"/>
          </a:xfrm>
          <a:prstGeom prst="rect">
            <a:avLst/>
          </a:prstGeom>
        </p:spPr>
      </p:pic>
      <p:sp>
        <p:nvSpPr>
          <p:cNvPr id="19" name="18 Rectángulo"/>
          <p:cNvSpPr/>
          <p:nvPr/>
        </p:nvSpPr>
        <p:spPr>
          <a:xfrm>
            <a:off x="3832907" y="7000197"/>
            <a:ext cx="3429000" cy="369332"/>
          </a:xfrm>
          <a:prstGeom prst="rect">
            <a:avLst/>
          </a:prstGeom>
        </p:spPr>
        <p:txBody>
          <a:bodyPr>
            <a:spAutoFit/>
          </a:bodyPr>
          <a:lstStyle/>
          <a:p>
            <a:r>
              <a:rPr lang="es-ES" b="1" dirty="0" smtClean="0">
                <a:solidFill>
                  <a:srgbClr val="0070C0"/>
                </a:solidFill>
                <a:latin typeface="Arial Narrow" pitchFamily="34" charset="0"/>
              </a:rPr>
              <a:t>Bibliografía</a:t>
            </a:r>
            <a:endParaRPr lang="es-ES" b="1" dirty="0">
              <a:solidFill>
                <a:srgbClr val="0070C0"/>
              </a:solidFill>
              <a:latin typeface="Arial Narrow" pitchFamily="34" charset="0"/>
            </a:endParaRPr>
          </a:p>
        </p:txBody>
      </p:sp>
      <p:sp>
        <p:nvSpPr>
          <p:cNvPr id="20" name="19 Rectángulo"/>
          <p:cNvSpPr/>
          <p:nvPr/>
        </p:nvSpPr>
        <p:spPr>
          <a:xfrm>
            <a:off x="139532" y="6000869"/>
            <a:ext cx="3429000" cy="369332"/>
          </a:xfrm>
          <a:prstGeom prst="rect">
            <a:avLst/>
          </a:prstGeom>
        </p:spPr>
        <p:txBody>
          <a:bodyPr>
            <a:spAutoFit/>
          </a:bodyPr>
          <a:lstStyle/>
          <a:p>
            <a:r>
              <a:rPr lang="es-ES" b="1" dirty="0" smtClean="0">
                <a:solidFill>
                  <a:srgbClr val="0070C0"/>
                </a:solidFill>
                <a:latin typeface="Arial Narrow" pitchFamily="34" charset="0"/>
              </a:rPr>
              <a:t>Autores </a:t>
            </a:r>
            <a:endParaRPr lang="es-ES" b="1" dirty="0">
              <a:solidFill>
                <a:srgbClr val="0070C0"/>
              </a:solidFill>
              <a:latin typeface="Arial Narrow" pitchFamily="34" charset="0"/>
            </a:endParaRPr>
          </a:p>
        </p:txBody>
      </p:sp>
      <p:sp>
        <p:nvSpPr>
          <p:cNvPr id="15" name="14 Rectángulo"/>
          <p:cNvSpPr/>
          <p:nvPr/>
        </p:nvSpPr>
        <p:spPr>
          <a:xfrm>
            <a:off x="331734" y="3707904"/>
            <a:ext cx="6377040" cy="748923"/>
          </a:xfrm>
          <a:prstGeom prst="rect">
            <a:avLst/>
          </a:prstGeom>
        </p:spPr>
        <p:txBody>
          <a:bodyPr wrap="square">
            <a:spAutoFit/>
          </a:bodyPr>
          <a:lstStyle/>
          <a:p>
            <a:pPr algn="ctr">
              <a:spcBef>
                <a:spcPts val="200"/>
              </a:spcBef>
              <a:spcAft>
                <a:spcPts val="200"/>
              </a:spcAft>
            </a:pPr>
            <a:r>
              <a:rPr lang="es-ES" sz="1200" b="1" dirty="0" smtClean="0">
                <a:solidFill>
                  <a:srgbClr val="0070C0"/>
                </a:solidFill>
              </a:rPr>
              <a:t>La Clínica IMQ </a:t>
            </a:r>
            <a:r>
              <a:rPr lang="es-ES" sz="1200" b="1" dirty="0" err="1" smtClean="0">
                <a:solidFill>
                  <a:srgbClr val="0070C0"/>
                </a:solidFill>
              </a:rPr>
              <a:t>Zorrotzaurre</a:t>
            </a:r>
            <a:r>
              <a:rPr lang="es-ES" sz="1200" b="1" dirty="0" smtClean="0">
                <a:solidFill>
                  <a:srgbClr val="0070C0"/>
                </a:solidFill>
              </a:rPr>
              <a:t> colabora con la Asociación Española Contra el Cáncer (AECC).</a:t>
            </a:r>
          </a:p>
          <a:p>
            <a:pPr algn="ctr">
              <a:spcBef>
                <a:spcPts val="200"/>
              </a:spcBef>
              <a:spcAft>
                <a:spcPts val="200"/>
              </a:spcAft>
            </a:pPr>
            <a:endParaRPr lang="es-ES" sz="1200" b="1" dirty="0">
              <a:solidFill>
                <a:srgbClr val="0070C0"/>
              </a:solidFill>
            </a:endParaRPr>
          </a:p>
          <a:p>
            <a:pPr algn="ctr">
              <a:spcBef>
                <a:spcPts val="200"/>
              </a:spcBef>
              <a:spcAft>
                <a:spcPts val="200"/>
              </a:spcAft>
            </a:pPr>
            <a:r>
              <a:rPr lang="es-ES" sz="1200" b="1" dirty="0">
                <a:solidFill>
                  <a:srgbClr val="0070C0"/>
                </a:solidFill>
                <a:hlinkClick r:id="rId5"/>
              </a:rPr>
              <a:t>https://</a:t>
            </a:r>
            <a:r>
              <a:rPr lang="es-ES" sz="1200" b="1" dirty="0" smtClean="0">
                <a:solidFill>
                  <a:srgbClr val="0070C0"/>
                </a:solidFill>
                <a:hlinkClick r:id="rId5"/>
              </a:rPr>
              <a:t>www.aecc.es/es</a:t>
            </a:r>
            <a:r>
              <a:rPr lang="es-ES" sz="1200" b="1" dirty="0" smtClean="0">
                <a:solidFill>
                  <a:srgbClr val="0070C0"/>
                </a:solidFill>
              </a:rPr>
              <a:t> </a:t>
            </a:r>
          </a:p>
        </p:txBody>
      </p:sp>
      <p:sp>
        <p:nvSpPr>
          <p:cNvPr id="3" name="AutoShape 2" descr="Resultado de imagen de asociacion española contra el cancer bilba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836" y="2339752"/>
            <a:ext cx="2337046" cy="911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60469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2776" y="3347864"/>
            <a:ext cx="4460752" cy="1620272"/>
          </a:xfrm>
          <a:prstGeom prst="rect">
            <a:avLst/>
          </a:prstGeom>
        </p:spPr>
      </p:pic>
    </p:spTree>
    <p:extLst>
      <p:ext uri="{BB962C8B-B14F-4D97-AF65-F5344CB8AC3E}">
        <p14:creationId xmlns:p14="http://schemas.microsoft.com/office/powerpoint/2010/main" val="3849905203"/>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9097</TotalTime>
  <Words>5454</Words>
  <Application>Microsoft Office PowerPoint</Application>
  <PresentationFormat>Presentación en pantalla (4:3)</PresentationFormat>
  <Paragraphs>370</Paragraphs>
  <Slides>28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28</vt:i4>
      </vt:variant>
    </vt:vector>
  </HeadingPairs>
  <TitlesOfParts>
    <vt:vector size="34" baseType="lpstr">
      <vt:lpstr>Arial</vt:lpstr>
      <vt:lpstr>Arial Narrow</vt:lpstr>
      <vt:lpstr>Calibri</vt:lpstr>
      <vt:lpstr>ITC Avant Garde Gothic Demi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calidad2</dc:creator>
  <cp:lastModifiedBy>Amaia Uranga Ibarra</cp:lastModifiedBy>
  <cp:revision>278</cp:revision>
  <cp:lastPrinted>2018-06-27T13:47:36Z</cp:lastPrinted>
  <dcterms:created xsi:type="dcterms:W3CDTF">2014-04-15T14:38:11Z</dcterms:created>
  <dcterms:modified xsi:type="dcterms:W3CDTF">2022-12-05T12:59:59Z</dcterms:modified>
</cp:coreProperties>
</file>